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81" r:id="rId4"/>
    <p:sldMasterId id="2147483893" r:id="rId5"/>
  </p:sldMasterIdLst>
  <p:notesMasterIdLst>
    <p:notesMasterId r:id="rId20"/>
  </p:notesMasterIdLst>
  <p:sldIdLst>
    <p:sldId id="256" r:id="rId6"/>
    <p:sldId id="264" r:id="rId7"/>
    <p:sldId id="277" r:id="rId8"/>
    <p:sldId id="261" r:id="rId9"/>
    <p:sldId id="280" r:id="rId10"/>
    <p:sldId id="2147473813" r:id="rId11"/>
    <p:sldId id="2147473817" r:id="rId12"/>
    <p:sldId id="2147473818" r:id="rId13"/>
    <p:sldId id="279" r:id="rId14"/>
    <p:sldId id="282" r:id="rId15"/>
    <p:sldId id="281" r:id="rId16"/>
    <p:sldId id="283" r:id="rId17"/>
    <p:sldId id="284" r:id="rId18"/>
    <p:sldId id="274" r:id="rId19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89"/>
    <a:srgbClr val="28F828"/>
    <a:srgbClr val="7C9BD5"/>
    <a:srgbClr val="B2A3D9"/>
    <a:srgbClr val="594AE2"/>
    <a:srgbClr val="2F4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63268" autoAdjust="0"/>
  </p:normalViewPr>
  <p:slideViewPr>
    <p:cSldViewPr snapToGrid="0">
      <p:cViewPr varScale="1">
        <p:scale>
          <a:sx n="107" d="100"/>
          <a:sy n="107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6C2D-146D-4703-99D3-E9E2B908A68D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869D-95B5-4D28-A680-7F3EB2ADD3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4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ckomas.co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10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3B45-C4A5-88A7-C2A7-6DF41655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4F1CC6-4FEB-55F8-4127-9B7BF0F23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8BA8BC-D8FD-461F-8930-6379C4955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6AFEE3-D147-8750-B7DA-2EAA820CD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2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8250-7B4A-EBFC-CED6-7E1DF28F4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E91DC1-EE7C-D679-F783-E2C48672C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70753A-CB3E-D8CC-4193-1440C6224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En conclusion, </a:t>
            </a:r>
          </a:p>
          <a:p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A l’issue de ces 4 premiers webinaires, et pour ceux qui ont la possibilité de les suivre tous, vous avez pu constater </a:t>
            </a:r>
          </a:p>
          <a:p>
            <a:pPr marL="171450" indent="-171450">
              <a:buFontTx/>
              <a:buChar char="-"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combien la solution EUDAMED M2M s’imposait naturellement </a:t>
            </a:r>
          </a:p>
          <a:p>
            <a:pPr marL="171450" indent="-171450">
              <a:buFontTx/>
              <a:buChar char="-"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combien le choix d’Ackomas, dédié à la santé, aux dispositifs médicaux et aux réglementations, était une garantie de fiabilité et de viabilité pour vous, et </a:t>
            </a:r>
          </a:p>
          <a:p>
            <a:pPr marL="171450" indent="-171450">
              <a:buFontTx/>
              <a:buChar char="-"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combien la solution Ackomas était à la fois puissante et simple d’utilisation.</a:t>
            </a:r>
          </a:p>
          <a:p>
            <a:pPr marL="0" indent="0">
              <a:buFontTx/>
              <a:buNone/>
            </a:pPr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Je vous remercie pour votre présence aujourd’hui et j’espère vous retrouver pour le prochain webinaire qui posera la question de « qui participe dans l’entreprise à EUDAMED? Qui pilote? »</a:t>
            </a:r>
          </a:p>
          <a:p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Je vous invite à me poser les questions ou à me faire part de vos remarques ou contre-propositions dans les jours qui viennent, si vous le souhaitez.</a:t>
            </a:r>
            <a:r>
              <a:rPr lang="fr-FR" baseline="0" noProof="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Les  équipes Ackomas se tiennent aussi à votre disposition pour vous montrer cette solution M2M. Je</a:t>
            </a:r>
            <a:r>
              <a:rPr lang="fr-FR" baseline="0" noProof="0" dirty="0">
                <a:latin typeface="Poppins" panose="00000500000000000000" pitchFamily="2" charset="0"/>
                <a:cs typeface="Poppins" panose="00000500000000000000" pitchFamily="2" charset="0"/>
              </a:rPr>
              <a:t> pense à Eleonore Allegret et Stéphane Ancel  pour la France en particulier. </a:t>
            </a: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Ne vous en privez pas.</a:t>
            </a:r>
            <a:r>
              <a:rPr lang="fr-FR" baseline="0" noProof="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Je vous ai rappelé enfin nos coordonnées par e-mail </a:t>
            </a:r>
            <a:r>
              <a:rPr lang="fr-FR" sz="1200" b="1" dirty="0">
                <a:solidFill>
                  <a:srgbClr val="139D89"/>
                </a:solidFill>
                <a:hlinkClick r:id="rId3" tooltip="mailto:contact@ackomas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contact@ackomas.com</a:t>
            </a:r>
            <a:r>
              <a:rPr lang="fr-FR" sz="1200" b="1" dirty="0">
                <a:solidFill>
                  <a:srgbClr val="139D89"/>
                </a:solidFill>
              </a:rPr>
              <a:t> </a:t>
            </a:r>
            <a:r>
              <a:rPr lang="fr-FR" sz="1200" b="0" dirty="0">
                <a:solidFill>
                  <a:srgbClr val="139D89"/>
                </a:solidFill>
              </a:rPr>
              <a:t>ou par téléphone </a:t>
            </a:r>
            <a:r>
              <a:rPr lang="fr-FR" sz="1200" b="1" dirty="0">
                <a:solidFill>
                  <a:srgbClr val="139D89"/>
                </a:solidFill>
              </a:rPr>
              <a:t>+33(0)185416167.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rgbClr val="139D89"/>
                </a:solidFill>
              </a:rPr>
              <a:t>Vous pouvez aussi flasher les QR code d’Eleonore et Stéphane pour obtenir leurs coordonnées directes.</a:t>
            </a:r>
          </a:p>
          <a:p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noProof="0" dirty="0">
                <a:latin typeface="Poppins" panose="00000500000000000000" pitchFamily="2" charset="0"/>
                <a:cs typeface="Poppins" panose="00000500000000000000" pitchFamily="2" charset="0"/>
              </a:rPr>
              <a:t>Merci encore à tous &amp; à bientôt avec plaisir.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984346-079F-E8AB-DA01-BE93CB12B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8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95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AF94-F07D-0F19-F289-5DD61F51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49BBDE-ACF6-3703-0003-DD32D6AC8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FC5B83-62E3-C63F-E67A-489CE2B7A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ABF99C-081D-6BED-32B8-6A77D3BDD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7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1021-7B1D-B5EB-12CD-712D7F946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E6A217-744E-7826-7981-55DE54BBD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64B231-FE20-54EC-8288-A57128AB0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endParaRPr lang="en-US" sz="1000" b="0" i="0" u="sng" kern="1200" dirty="0">
              <a:solidFill>
                <a:schemeClr val="tx1"/>
              </a:solidFill>
              <a:latin typeface="Poppins" panose="00000500000000000000" pitchFamily="2" charset="0"/>
              <a:ea typeface="Open Sans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221302-464B-B30E-DB99-1F32A0983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B778D-CA6E-A0D0-04DC-768BFEA4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643EED-ABD0-E694-BB0E-DA17C8A60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654118-702C-3D40-D422-4E0C79EE5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AA7DD-6BDA-0096-0CA0-004977C43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9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1078F-46BE-3946-4CE4-09FB2391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00AC70-BD69-A20F-5043-90A9F5A83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039293-0704-341E-F7F4-D50771C43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A7844E-DAF2-5E62-FDB6-5CB9D34E7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19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A9329-798E-77F2-23C7-F5D9463C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40F448-8254-7B59-C036-E6937D628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9BA450-40B3-E237-FD23-2DA2DD5E9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93A551-B035-14D4-077F-52EBCD60C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47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C0BD-58B4-8DAB-A635-2823E19A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122E52-A5A1-16A1-E865-B72A10EB1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8C6190-9092-BB82-E570-A24E5DCB8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C5968A-CA0E-C9D1-010D-31A7B7800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869D-95B5-4D28-A680-7F3EB2ADD3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6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2394606-B1E1-4B4F-8CFF-541081581911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A38366E-C6B4-4292-B86D-1F91FF5AD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t="35202" b="26120"/>
          <a:stretch/>
        </p:blipFill>
        <p:spPr>
          <a:xfrm>
            <a:off x="2460639" y="1"/>
            <a:ext cx="72675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38CA041-E5BE-40E8-96D5-3B321FB22460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3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9AEAA6-A9F6-4A83-98D4-F8CC00E30F1F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7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2D9B86-6808-4005-A6DA-365B21F50CC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000"/>
            <a:ext cx="8160000" cy="5616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7D61F77-4567-4FD3-BC40-DF1ED54C8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03" y="2281382"/>
            <a:ext cx="6720000" cy="1361238"/>
          </a:xfrm>
        </p:spPr>
        <p:txBody>
          <a:bodyPr vert="horz" wrap="square" lIns="0" tIns="0" rIns="0" bIns="0" anchor="ctr">
            <a:noAutofit/>
          </a:bodyPr>
          <a:lstStyle>
            <a:lvl1pPr algn="l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307ACB2-14C4-490F-BCBC-95A6BCEA9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00" y="3739032"/>
            <a:ext cx="6720000" cy="48000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buNone/>
              <a:defRPr sz="3467" b="0" cap="all" baseline="0">
                <a:solidFill>
                  <a:schemeClr val="bg1"/>
                </a:solidFill>
              </a:defRPr>
            </a:lvl1pPr>
            <a:lvl2pPr marL="162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50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7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0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2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5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7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03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du document</a:t>
            </a:r>
          </a:p>
        </p:txBody>
      </p:sp>
      <p:sp>
        <p:nvSpPr>
          <p:cNvPr id="10" name="Shape_3">
            <a:extLst>
              <a:ext uri="{FF2B5EF4-FFF2-40B4-BE49-F238E27FC236}">
                <a16:creationId xmlns:a16="http://schemas.microsoft.com/office/drawing/2014/main" id="{426B96B2-7D30-4952-A585-BF190683515D}"/>
              </a:ext>
            </a:extLst>
          </p:cNvPr>
          <p:cNvSpPr/>
          <p:nvPr userDrawn="1"/>
        </p:nvSpPr>
        <p:spPr>
          <a:xfrm>
            <a:off x="960000" y="2113814"/>
            <a:ext cx="624000" cy="1536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2FAE79-3301-4DD2-8DFB-B0CC33E8FE0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44000" y="2804640"/>
            <a:ext cx="3127680" cy="966720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70BA02E-7A9F-4C30-8C6D-17865C8DC7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0000" y="4315445"/>
            <a:ext cx="6720000" cy="1130249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800" baseline="0">
                <a:solidFill>
                  <a:schemeClr val="bg2"/>
                </a:solidFill>
              </a:defRPr>
            </a:lvl1pPr>
            <a:lvl2pPr>
              <a:defRPr sz="2800" baseline="0">
                <a:solidFill>
                  <a:schemeClr val="bg2"/>
                </a:solidFill>
              </a:defRPr>
            </a:lvl2pPr>
            <a:lvl3pPr>
              <a:defRPr sz="2800" baseline="0">
                <a:solidFill>
                  <a:schemeClr val="bg2"/>
                </a:solidFill>
              </a:defRPr>
            </a:lvl3pPr>
            <a:lvl4pPr>
              <a:defRPr sz="2800" baseline="0">
                <a:solidFill>
                  <a:schemeClr val="bg2"/>
                </a:solidFill>
              </a:defRPr>
            </a:lvl4pPr>
            <a:lvl5pPr>
              <a:defRPr sz="28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Lieu de la présentation, Date</a:t>
            </a:r>
          </a:p>
          <a:p>
            <a:pPr lvl="0"/>
            <a:r>
              <a:rPr lang="fr-FR" dirty="0"/>
              <a:t>Présentateur(s)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01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EF7BE2D-32C2-46CD-A6AA-9EBB57A5D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ACFE0B0-4F74-4CC4-8AE8-411D4BBDD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11" name="Shape_4">
            <a:extLst>
              <a:ext uri="{FF2B5EF4-FFF2-40B4-BE49-F238E27FC236}">
                <a16:creationId xmlns:a16="http://schemas.microsoft.com/office/drawing/2014/main" id="{DDC22200-347C-4C94-9286-7DB449F836DF}"/>
              </a:ext>
            </a:extLst>
          </p:cNvPr>
          <p:cNvSpPr/>
          <p:nvPr userDrawn="1"/>
        </p:nvSpPr>
        <p:spPr>
          <a:xfrm>
            <a:off x="3120000" y="480000"/>
            <a:ext cx="9072000" cy="5616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Shape_2">
            <a:extLst>
              <a:ext uri="{FF2B5EF4-FFF2-40B4-BE49-F238E27FC236}">
                <a16:creationId xmlns:a16="http://schemas.microsoft.com/office/drawing/2014/main" id="{A1927379-617E-4886-8087-2F5079836359}"/>
              </a:ext>
            </a:extLst>
          </p:cNvPr>
          <p:cNvSpPr/>
          <p:nvPr userDrawn="1"/>
        </p:nvSpPr>
        <p:spPr>
          <a:xfrm>
            <a:off x="0" y="480000"/>
            <a:ext cx="2880000" cy="5616000"/>
          </a:xfrm>
          <a:prstGeom prst="rect">
            <a:avLst/>
          </a:prstGeom>
          <a:solidFill>
            <a:schemeClr val="tx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9557B83-85FA-47A4-A853-85AEBD77B4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0000" y="1482240"/>
            <a:ext cx="6720000" cy="1440000"/>
          </a:xfrm>
        </p:spPr>
        <p:txBody>
          <a:bodyPr vert="horz" wrap="square" lIns="0" tIns="0" rIns="0" bIns="0" anchor="b">
            <a:noAutofit/>
          </a:bodyPr>
          <a:lstStyle>
            <a:lvl1pPr algn="l">
              <a:defRPr sz="5333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940717E-3549-4665-A25C-55D66044B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0000" y="2832493"/>
            <a:ext cx="6720000" cy="596507"/>
          </a:xfrm>
          <a:prstGeom prst="rect">
            <a:avLst/>
          </a:prstGeom>
        </p:spPr>
        <p:txBody>
          <a:bodyPr vert="horz" wrap="square" lIns="0" tIns="10800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467" b="0" cap="all" baseline="0">
                <a:solidFill>
                  <a:schemeClr val="bg1"/>
                </a:solidFill>
              </a:defRPr>
            </a:lvl1pPr>
            <a:lvl2pPr marL="162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5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7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0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2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77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03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partie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003D60B-65A1-4CAA-80D3-B062882E5FA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000" y="6475200"/>
            <a:ext cx="800160" cy="189600"/>
          </a:xfrm>
          <a:prstGeom prst="rect">
            <a:avLst/>
          </a:prstGeom>
        </p:spPr>
      </p:pic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DA501486-7BD1-4A48-8F89-418B4F656A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000" y="2808000"/>
            <a:ext cx="960000" cy="96000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6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33"/>
            </a:lvl2pPr>
            <a:lvl3pPr marL="0" indent="0" algn="l">
              <a:spcBef>
                <a:spcPts val="0"/>
              </a:spcBef>
              <a:buNone/>
              <a:defRPr sz="1333"/>
            </a:lvl3pPr>
            <a:lvl4pPr marL="0" indent="0" algn="l">
              <a:spcBef>
                <a:spcPts val="0"/>
              </a:spcBef>
              <a:buNone/>
              <a:defRPr sz="1333"/>
            </a:lvl4pPr>
            <a:lvl5pPr marL="0" indent="0" algn="l">
              <a:spcBef>
                <a:spcPts val="0"/>
              </a:spcBef>
              <a:buNone/>
              <a:defRPr sz="1333"/>
            </a:lvl5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1F56E9A4-0D50-4D9C-A584-E0ED557678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9636" y="3572935"/>
            <a:ext cx="6720417" cy="1640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d’ouverture de partie</a:t>
            </a:r>
          </a:p>
        </p:txBody>
      </p:sp>
    </p:spTree>
    <p:extLst>
      <p:ext uri="{BB962C8B-B14F-4D97-AF65-F5344CB8AC3E}">
        <p14:creationId xmlns:p14="http://schemas.microsoft.com/office/powerpoint/2010/main" val="32538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12883-80F5-4000-86EB-CD924C8A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6CB3AF-38F5-4B9A-9AD0-4ACB566164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3D8FEE3-E1FA-4DB3-8E86-F8D027C14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C38B5A-C075-44CF-B0B5-F682847C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523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E40D01-891E-4E9C-A2BE-F41B6F50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264" y="1458000"/>
            <a:ext cx="48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36468D-7F6B-4E6C-A766-83957CF0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399" y="2281912"/>
            <a:ext cx="4860000" cy="38048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571A2B-7A92-4770-8674-81F3E37C7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02" y="1458000"/>
            <a:ext cx="4858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5D5BA7-E288-4B0A-B677-D94AB30C9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737" y="2281911"/>
            <a:ext cx="4858863" cy="38048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77259D4-5F73-431E-9D8B-FA81C72C0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A09BED5-D42E-48E3-92A9-AA37904C2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9F6967B-A867-4C8B-84C9-4369051A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8542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000" y="6426240"/>
            <a:ext cx="3744000" cy="288000"/>
          </a:xfrm>
        </p:spPr>
        <p:txBody>
          <a:bodyPr vert="horz" wrap="none" lIns="0" tIns="0" rIns="0" bIns="0" anchor="ctr">
            <a:noAutofit/>
          </a:bodyPr>
          <a:lstStyle>
            <a:lvl1pPr>
              <a:defRPr sz="800" b="1" cap="all"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 dirty="0"/>
              <a:t>Titre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000" y="6426240"/>
            <a:ext cx="768000" cy="288000"/>
          </a:xfrm>
        </p:spPr>
        <p:txBody>
          <a:bodyPr vert="horz" wrap="none" lIns="0" tIns="0" rIns="0" bIns="0" anchor="ctr">
            <a:noAutofit/>
          </a:bodyPr>
          <a:lstStyle>
            <a:lvl1pPr algn="ctr">
              <a:defRPr sz="1867" b="1" i="0" baseline="0">
                <a:solidFill>
                  <a:schemeClr val="bg2"/>
                </a:solidFill>
              </a:defRPr>
            </a:lvl1pPr>
          </a:lstStyle>
          <a:p>
            <a:fld id="{0C74FEAB-A902-8042-83F0-39B455B20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hape_6">
            <a:extLst>
              <a:ext uri="{FF2B5EF4-FFF2-40B4-BE49-F238E27FC236}">
                <a16:creationId xmlns:a16="http://schemas.microsoft.com/office/drawing/2014/main" id="{69FF4521-2218-E645-A4D3-3450D3721BDA}"/>
              </a:ext>
            </a:extLst>
          </p:cNvPr>
          <p:cNvSpPr/>
          <p:nvPr userDrawn="1"/>
        </p:nvSpPr>
        <p:spPr>
          <a:xfrm>
            <a:off x="11423520" y="480000"/>
            <a:ext cx="768000" cy="5616000"/>
          </a:xfrm>
          <a:prstGeom prst="rect">
            <a:avLst/>
          </a:prstGeom>
          <a:solidFill>
            <a:schemeClr val="tx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Shape_5">
            <a:extLst>
              <a:ext uri="{FF2B5EF4-FFF2-40B4-BE49-F238E27FC236}">
                <a16:creationId xmlns:a16="http://schemas.microsoft.com/office/drawing/2014/main" id="{E7ED377A-3DB8-174A-8890-9CF9A6CE1323}"/>
              </a:ext>
            </a:extLst>
          </p:cNvPr>
          <p:cNvSpPr/>
          <p:nvPr userDrawn="1"/>
        </p:nvSpPr>
        <p:spPr>
          <a:xfrm>
            <a:off x="0" y="480000"/>
            <a:ext cx="768000" cy="5616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D33563-58DB-9446-8D7C-3ED061EADF7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000" y="6475200"/>
            <a:ext cx="800160" cy="189600"/>
          </a:xfrm>
          <a:prstGeom prst="rect">
            <a:avLst/>
          </a:prstGeom>
        </p:spPr>
      </p:pic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C5C411F-D92A-C846-8314-ECF8046A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000" y="1824000"/>
            <a:ext cx="3600000" cy="3600000"/>
          </a:xfrm>
          <a:prstGeom prst="round2DiagRect">
            <a:avLst>
              <a:gd name="adj1" fmla="val 7179"/>
              <a:gd name="adj2" fmla="val 0"/>
            </a:avLst>
          </a:prstGeom>
          <a:solidFill>
            <a:schemeClr val="bg2"/>
          </a:solidFill>
        </p:spPr>
        <p:txBody>
          <a:bodyPr vert="horz" wrap="square" lIns="936000" tIns="108000" rIns="108000" bIns="108000" anchor="t">
            <a:noAutofit/>
          </a:bodyPr>
          <a:lstStyle>
            <a:lvl1pPr marL="268288" indent="0">
              <a:lnSpc>
                <a:spcPct val="80000"/>
              </a:lnSpc>
              <a:spcBef>
                <a:spcPts val="0"/>
              </a:spcBef>
              <a:buNone/>
              <a:defRPr sz="2533" b="1" cap="all" baseline="0">
                <a:solidFill>
                  <a:schemeClr val="bg1"/>
                </a:solidFill>
              </a:defRPr>
            </a:lvl1pPr>
            <a:lvl2pPr marL="455613" indent="0">
              <a:spcAft>
                <a:spcPts val="0"/>
              </a:spcAft>
              <a:buFont typeface="Arial" panose="020B0604020202020204" pitchFamily="34" charset="0"/>
              <a:buNone/>
              <a:defRPr sz="1333" b="0" i="1" cap="none" normalizeH="0" baseline="0">
                <a:solidFill>
                  <a:schemeClr val="bg1"/>
                </a:solidFill>
              </a:defRPr>
            </a:lvl2pPr>
            <a:lvl3pPr marL="914377" indent="0">
              <a:spcBef>
                <a:spcPts val="0"/>
              </a:spcBef>
              <a:buNone/>
              <a:defRPr sz="1333" i="1" baseline="0">
                <a:solidFill>
                  <a:schemeClr val="bg1"/>
                </a:solidFill>
              </a:defRPr>
            </a:lvl3pPr>
            <a:lvl4pPr marL="1371566" indent="0">
              <a:buNone/>
              <a:defRPr sz="1333" i="1" baseline="0">
                <a:solidFill>
                  <a:schemeClr val="bg1"/>
                </a:solidFill>
              </a:defRPr>
            </a:lvl4pPr>
            <a:lvl5pPr marL="1828755" indent="0">
              <a:buNone/>
              <a:defRPr sz="1333" i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Exergue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4F8359FC-D01F-D14D-8AE0-7DBD67B299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80000" y="2064000"/>
            <a:ext cx="960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EA7AA81C-7F65-2149-B8FE-4E578E0D1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192000"/>
            <a:ext cx="3744000" cy="19200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cap="all" baseline="0"/>
            </a:lvl1pPr>
            <a:lvl2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2pPr>
            <a:lvl3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3pPr>
            <a:lvl4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4pPr>
            <a:lvl5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5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802059-6483-4108-90E6-A69385CB3F2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152525" y="1450109"/>
            <a:ext cx="5830888" cy="46458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06DC39-66A5-424F-8D7D-CAC1F88D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211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000" y="6426240"/>
            <a:ext cx="3744000" cy="288000"/>
          </a:xfrm>
        </p:spPr>
        <p:txBody>
          <a:bodyPr vert="horz" wrap="none" lIns="0" tIns="0" rIns="0" bIns="0" anchor="ctr">
            <a:noAutofit/>
          </a:bodyPr>
          <a:lstStyle>
            <a:lvl1pPr>
              <a:defRPr sz="800" b="1" cap="all"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 dirty="0"/>
              <a:t>Titre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000" y="6426240"/>
            <a:ext cx="768000" cy="288000"/>
          </a:xfrm>
        </p:spPr>
        <p:txBody>
          <a:bodyPr vert="horz" wrap="none" lIns="0" tIns="0" rIns="0" bIns="0" anchor="ctr">
            <a:noAutofit/>
          </a:bodyPr>
          <a:lstStyle>
            <a:lvl1pPr algn="ctr">
              <a:defRPr sz="1867" b="1" i="0" baseline="0">
                <a:solidFill>
                  <a:schemeClr val="bg2"/>
                </a:solidFill>
              </a:defRPr>
            </a:lvl1pPr>
          </a:lstStyle>
          <a:p>
            <a:fld id="{0C74FEAB-A902-8042-83F0-39B455B20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hape_6">
            <a:extLst>
              <a:ext uri="{FF2B5EF4-FFF2-40B4-BE49-F238E27FC236}">
                <a16:creationId xmlns:a16="http://schemas.microsoft.com/office/drawing/2014/main" id="{69FF4521-2218-E645-A4D3-3450D3721BDA}"/>
              </a:ext>
            </a:extLst>
          </p:cNvPr>
          <p:cNvSpPr/>
          <p:nvPr userDrawn="1"/>
        </p:nvSpPr>
        <p:spPr>
          <a:xfrm>
            <a:off x="11423520" y="480000"/>
            <a:ext cx="768000" cy="5616000"/>
          </a:xfrm>
          <a:prstGeom prst="rect">
            <a:avLst/>
          </a:prstGeom>
          <a:solidFill>
            <a:schemeClr val="tx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Shape_5">
            <a:extLst>
              <a:ext uri="{FF2B5EF4-FFF2-40B4-BE49-F238E27FC236}">
                <a16:creationId xmlns:a16="http://schemas.microsoft.com/office/drawing/2014/main" id="{E7ED377A-3DB8-174A-8890-9CF9A6CE1323}"/>
              </a:ext>
            </a:extLst>
          </p:cNvPr>
          <p:cNvSpPr/>
          <p:nvPr userDrawn="1"/>
        </p:nvSpPr>
        <p:spPr>
          <a:xfrm>
            <a:off x="0" y="480000"/>
            <a:ext cx="768000" cy="5616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D33563-58DB-9446-8D7C-3ED061EADF7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000" y="6475200"/>
            <a:ext cx="800160" cy="189600"/>
          </a:xfrm>
          <a:prstGeom prst="rect">
            <a:avLst/>
          </a:prstGeom>
        </p:spPr>
      </p:pic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C5C411F-D92A-C846-8314-ECF8046A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30764" y="2040000"/>
            <a:ext cx="2496000" cy="2496000"/>
          </a:xfrm>
          <a:prstGeom prst="round2DiagRect">
            <a:avLst>
              <a:gd name="adj1" fmla="val 7179"/>
              <a:gd name="adj2" fmla="val 0"/>
            </a:avLst>
          </a:prstGeom>
          <a:solidFill>
            <a:schemeClr val="tx2"/>
          </a:solidFill>
        </p:spPr>
        <p:txBody>
          <a:bodyPr vert="horz" wrap="square" lIns="108000" tIns="108000" rIns="108000" bIns="108000"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333" b="1" cap="all" baseline="0">
                <a:solidFill>
                  <a:schemeClr val="bg1"/>
                </a:solidFill>
              </a:defRPr>
            </a:lvl1pPr>
            <a:lvl2pPr>
              <a:spcAft>
                <a:spcPts val="667"/>
              </a:spcAft>
              <a:defRPr sz="1333" b="1" cap="all" normalizeH="0" baseline="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333" i="1" baseline="0">
                <a:solidFill>
                  <a:schemeClr val="bg1"/>
                </a:solidFill>
              </a:defRPr>
            </a:lvl3pPr>
            <a:lvl4pPr>
              <a:defRPr sz="1333" i="1" baseline="0">
                <a:solidFill>
                  <a:schemeClr val="bg1"/>
                </a:solidFill>
              </a:defRPr>
            </a:lvl4pPr>
            <a:lvl5pPr>
              <a:defRPr sz="1333" i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#####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F5FE70B7-B5F3-074F-BB84-B1A9EC1E2B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192000"/>
            <a:ext cx="3744000" cy="19200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cap="all" baseline="0"/>
            </a:lvl1pPr>
            <a:lvl2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2pPr>
            <a:lvl3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3pPr>
            <a:lvl4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4pPr>
            <a:lvl5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5pPr>
          </a:lstStyle>
          <a:p>
            <a:pPr lvl="0"/>
            <a:r>
              <a:rPr lang="fr-FR" dirty="0"/>
              <a:t>Titre de partie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85E8D7-F001-4FB1-B230-1BC16D470C7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150920" y="1440872"/>
            <a:ext cx="6624655" cy="46551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03A4A77-33C0-4309-BF72-D8CB74E6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406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1FE82F-2A0D-4921-B471-5D365795C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498BAB-C67D-4291-87EA-6497C7D7B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F0D7AA-F49C-4392-813E-3D2B7DB3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245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7804F4-324D-4DD9-B3C7-35421E5F8EA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9" y="3429000"/>
            <a:ext cx="9143999" cy="3429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F8EAC47-AE17-46F8-95CD-81100ACB03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1399" y="1468581"/>
            <a:ext cx="9889199" cy="18657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9865BD1-9B31-4E7A-8B6C-0F92571B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3495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3" y="129945"/>
            <a:ext cx="10058400" cy="764494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0827C61-3662-46F7-A004-5E39DC3EC324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8726" y="6459785"/>
            <a:ext cx="2363758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1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AC259C-6AE5-174D-9827-3FFD0E603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Titre du document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84525E-E560-554C-AED5-179453AB3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189827F-40AF-2E4C-825E-404E3358A45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F57DB6-80A1-4F08-BC21-250D073D7F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51400" y="1440873"/>
            <a:ext cx="4319588" cy="465512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3965AE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EC6D8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B5CB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3965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FE9EA7-0383-4C50-9D90-4FC288B893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3418" y="1440198"/>
            <a:ext cx="5397182" cy="46551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14FA579-54B4-441E-8E69-EC16E88E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958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5" y="0"/>
            <a:ext cx="3567955" cy="6858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ADED522-DAC2-4BDB-8E6E-6614BF5EEF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1400" y="1440873"/>
            <a:ext cx="7281400" cy="46551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0564D10-C64A-4FD9-8272-8F98B5D1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00" y="480000"/>
            <a:ext cx="7281400" cy="4788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7185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D1A0E2-9952-4CB7-A9D7-350776D6A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CE6F2-789D-438B-AEB2-EAF0DC0CA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cxnSp>
        <p:nvCxnSpPr>
          <p:cNvPr id="7" name="Straight Connector 81">
            <a:extLst>
              <a:ext uri="{FF2B5EF4-FFF2-40B4-BE49-F238E27FC236}">
                <a16:creationId xmlns:a16="http://schemas.microsoft.com/office/drawing/2014/main" id="{B95F9161-6CFB-4102-8C33-2E2B53141017}"/>
              </a:ext>
            </a:extLst>
          </p:cNvPr>
          <p:cNvCxnSpPr>
            <a:cxnSpLocks/>
          </p:cNvCxnSpPr>
          <p:nvPr userDrawn="1"/>
        </p:nvCxnSpPr>
        <p:spPr>
          <a:xfrm>
            <a:off x="3258619" y="2710543"/>
            <a:ext cx="0" cy="41474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6">
            <a:extLst>
              <a:ext uri="{FF2B5EF4-FFF2-40B4-BE49-F238E27FC236}">
                <a16:creationId xmlns:a16="http://schemas.microsoft.com/office/drawing/2014/main" id="{B7E616EA-1929-476C-B46D-826A239CEB0B}"/>
              </a:ext>
            </a:extLst>
          </p:cNvPr>
          <p:cNvCxnSpPr>
            <a:cxnSpLocks/>
          </p:cNvCxnSpPr>
          <p:nvPr userDrawn="1"/>
        </p:nvCxnSpPr>
        <p:spPr>
          <a:xfrm>
            <a:off x="5305133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67B79F9B-C44A-4187-B446-FD823D60929C}"/>
              </a:ext>
            </a:extLst>
          </p:cNvPr>
          <p:cNvCxnSpPr>
            <a:cxnSpLocks/>
          </p:cNvCxnSpPr>
          <p:nvPr userDrawn="1"/>
        </p:nvCxnSpPr>
        <p:spPr>
          <a:xfrm>
            <a:off x="7366485" y="2710543"/>
            <a:ext cx="0" cy="41474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6">
            <a:extLst>
              <a:ext uri="{FF2B5EF4-FFF2-40B4-BE49-F238E27FC236}">
                <a16:creationId xmlns:a16="http://schemas.microsoft.com/office/drawing/2014/main" id="{06F34E3C-E920-4CF4-B4C6-08095F0DA340}"/>
              </a:ext>
            </a:extLst>
          </p:cNvPr>
          <p:cNvCxnSpPr>
            <a:cxnSpLocks/>
          </p:cNvCxnSpPr>
          <p:nvPr userDrawn="1"/>
        </p:nvCxnSpPr>
        <p:spPr>
          <a:xfrm>
            <a:off x="1203676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1">
            <a:extLst>
              <a:ext uri="{FF2B5EF4-FFF2-40B4-BE49-F238E27FC236}">
                <a16:creationId xmlns:a16="http://schemas.microsoft.com/office/drawing/2014/main" id="{3C938208-940A-4ACD-940D-C01AFB3C7594}"/>
              </a:ext>
            </a:extLst>
          </p:cNvPr>
          <p:cNvCxnSpPr>
            <a:cxnSpLocks/>
          </p:cNvCxnSpPr>
          <p:nvPr userDrawn="1"/>
        </p:nvCxnSpPr>
        <p:spPr>
          <a:xfrm>
            <a:off x="9429547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585537E9-EC6B-4E5F-A556-C46D6F7D7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3676" y="3040237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lvl="0"/>
            <a:r>
              <a:rPr lang="fr-FR" dirty="0"/>
              <a:t>Heure/date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C42948D-48D8-4473-B045-D5DD8FA44A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676" y="3383142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Sujet</a:t>
            </a:r>
          </a:p>
        </p:txBody>
      </p:sp>
      <p:sp>
        <p:nvSpPr>
          <p:cNvPr id="35" name="Espace réservé du texte 27">
            <a:extLst>
              <a:ext uri="{FF2B5EF4-FFF2-40B4-BE49-F238E27FC236}">
                <a16:creationId xmlns:a16="http://schemas.microsoft.com/office/drawing/2014/main" id="{F55A8119-2236-45E5-9267-9C445DC2D4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619" y="1892369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lvl="0"/>
            <a:r>
              <a:rPr lang="fr-FR" dirty="0"/>
              <a:t>Heure/date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A855F53A-DA30-4D5A-9B2E-3AE0432121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8619" y="2235274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Sujet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63517728-8061-49C8-8D21-E26C86E7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6485" y="1892369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lvl="0"/>
            <a:r>
              <a:rPr lang="fr-FR" dirty="0"/>
              <a:t>Heure/date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5BEC75C0-13CB-41C7-9084-17D8279CF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6485" y="2235274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Sujet</a:t>
            </a:r>
          </a:p>
        </p:txBody>
      </p:sp>
      <p:sp>
        <p:nvSpPr>
          <p:cNvPr id="39" name="Espace réservé du texte 27">
            <a:extLst>
              <a:ext uri="{FF2B5EF4-FFF2-40B4-BE49-F238E27FC236}">
                <a16:creationId xmlns:a16="http://schemas.microsoft.com/office/drawing/2014/main" id="{66F26827-1E9E-4409-95DC-DAB3C747A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9267" y="3040237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lvl="0"/>
            <a:r>
              <a:rPr lang="fr-FR" dirty="0"/>
              <a:t>Heure/date</a:t>
            </a:r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84A69BBD-1DCE-4113-9060-B11930918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9267" y="3383142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Sujet</a:t>
            </a:r>
          </a:p>
        </p:txBody>
      </p:sp>
      <p:sp>
        <p:nvSpPr>
          <p:cNvPr id="41" name="Espace réservé du texte 27">
            <a:extLst>
              <a:ext uri="{FF2B5EF4-FFF2-40B4-BE49-F238E27FC236}">
                <a16:creationId xmlns:a16="http://schemas.microsoft.com/office/drawing/2014/main" id="{DE930D28-9C41-458C-B973-68B84E1316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9407" y="3040237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lvl="0"/>
            <a:r>
              <a:rPr lang="fr-FR" dirty="0"/>
              <a:t>Heure/date</a:t>
            </a:r>
          </a:p>
        </p:txBody>
      </p:sp>
      <p:sp>
        <p:nvSpPr>
          <p:cNvPr id="42" name="Espace réservé du texte 30">
            <a:extLst>
              <a:ext uri="{FF2B5EF4-FFF2-40B4-BE49-F238E27FC236}">
                <a16:creationId xmlns:a16="http://schemas.microsoft.com/office/drawing/2014/main" id="{CE70F68B-AFE6-4029-B04A-6DF04FF7BA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9407" y="3383142"/>
            <a:ext cx="1872000" cy="25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fr-FR" sz="1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" charset="0"/>
                <a:cs typeface="Robo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Sujet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37DF6D20-2232-446F-A996-1604772865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0637" y="3864428"/>
            <a:ext cx="168276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Description </a:t>
            </a:r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id="{E3911C3C-ADC3-45BC-9A04-BFDB3599E1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3694" y="2710543"/>
            <a:ext cx="168276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Description </a:t>
            </a:r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id="{CC3DDA17-5122-4B6D-8C03-645D8C4CC4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98647" y="3864428"/>
            <a:ext cx="168276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Description </a:t>
            </a:r>
          </a:p>
        </p:txBody>
      </p:sp>
      <p:sp>
        <p:nvSpPr>
          <p:cNvPr id="47" name="Espace réservé du texte 43">
            <a:extLst>
              <a:ext uri="{FF2B5EF4-FFF2-40B4-BE49-F238E27FC236}">
                <a16:creationId xmlns:a16="http://schemas.microsoft.com/office/drawing/2014/main" id="{6A684DD3-E753-44D7-8B06-2E4FBA22CF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1569" y="2710543"/>
            <a:ext cx="168276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Description </a:t>
            </a:r>
          </a:p>
        </p:txBody>
      </p:sp>
      <p:sp>
        <p:nvSpPr>
          <p:cNvPr id="48" name="Espace réservé du texte 43">
            <a:extLst>
              <a:ext uri="{FF2B5EF4-FFF2-40B4-BE49-F238E27FC236}">
                <a16:creationId xmlns:a16="http://schemas.microsoft.com/office/drawing/2014/main" id="{E5A634D8-7FC4-4B2A-B35C-164C0837AC0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9110" y="3864428"/>
            <a:ext cx="168276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Description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545557F-FD65-44A1-872F-20F3369C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769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4021" y="1877681"/>
            <a:ext cx="2487528" cy="165291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32156" y="1877681"/>
            <a:ext cx="2487528" cy="165291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0291" y="1877681"/>
            <a:ext cx="2487528" cy="165291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8425" y="1877681"/>
            <a:ext cx="2487528" cy="165291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6061B-ACBD-4BC1-BA30-59C2AC20B0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AF3596-C1E5-4A5C-886B-B9DFE8928F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496634-2219-4B39-ABE0-88FF682EAD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022" y="3779038"/>
            <a:ext cx="2487528" cy="1449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D0EB7C3-CB1A-4ABE-96DA-0E938A30F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2156" y="3779038"/>
            <a:ext cx="2487528" cy="14493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fr-FR" smtClean="0"/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CC4523C-BA60-427D-B754-A7B7A50E7F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0290" y="3779038"/>
            <a:ext cx="2487528" cy="1449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1AB8998-8F04-4883-AD5F-88E4A18CB7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08424" y="3779038"/>
            <a:ext cx="2487528" cy="1449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506B431-BD6F-4018-B23A-82A8616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6917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400" y="1440873"/>
            <a:ext cx="2987055" cy="36154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2855E4E-0C63-46F6-AF74-7985B3D22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185" y="1440873"/>
            <a:ext cx="2987057" cy="36154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555A4FC-4CCB-4761-BA47-6EF0217746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4969" y="1440873"/>
            <a:ext cx="3055627" cy="36154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9217A9-1D27-4ADB-A259-F3F6C0FCA9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716DA-3848-4006-9CD4-0E0DA5A998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EFE791-DF04-4EAA-9D37-3F2B531C1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1400" y="5228504"/>
            <a:ext cx="2987055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592E7D4-7877-4C94-9BC7-483A71C68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68185" y="5228504"/>
            <a:ext cx="2987054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B226065-E885-41D7-9E68-C669C0239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4965" y="5228504"/>
            <a:ext cx="3055627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1548566-BCD9-4E71-8BAE-9399E823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3038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4F1CB-95E7-41BB-84CD-811F727BAF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400" y="1532948"/>
            <a:ext cx="2036619" cy="259772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54250B-4272-4700-9E95-FBE4CD9377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68927" y="1532948"/>
            <a:ext cx="2036619" cy="259772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3F891ED-CFDF-48EE-BC3D-74230214B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86454" y="1532948"/>
            <a:ext cx="2036619" cy="259772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427D460-C8D5-4849-98E7-5367CC052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03981" y="1532948"/>
            <a:ext cx="2036619" cy="259772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2DF8B7-6B75-452C-AA67-7E163BC490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7F1F6C-F793-467F-AEE7-A3F830F95D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91ED576-7703-4B05-A6D3-19AD0E7539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1400" y="4349749"/>
            <a:ext cx="2036619" cy="1155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A3C9F3A-BBD7-41F3-BF26-333E148EF5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8927" y="4349749"/>
            <a:ext cx="2036619" cy="1155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51884F7-50C0-45F6-BD54-1D4A1CBDB4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6454" y="4349749"/>
            <a:ext cx="2036619" cy="1155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1A8CEAE0-19C1-451D-B018-2F12CCD778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03981" y="4349749"/>
            <a:ext cx="2036619" cy="1155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E03D0D-513B-4481-8E83-5BDF144B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8333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BF478B0-BD0C-4753-83DD-0647CA2A70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0864" y="1956834"/>
            <a:ext cx="1864997" cy="1866477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051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E75A3EB-2585-4E8B-966D-EE16E52809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0859" y="1965542"/>
            <a:ext cx="1864997" cy="1866477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051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2B3B241-D439-47C0-9E90-9F4C8234BE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00851" y="1956834"/>
            <a:ext cx="1864997" cy="1866477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051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3B4748-1D15-492B-BFA6-8B1A7240F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0875" y="1956834"/>
            <a:ext cx="1864997" cy="1866477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051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1CDC79-4C8D-4A17-A088-F0481F81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EC24F9-C308-47AD-AB07-8053BA0125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2C9F8-C5AA-4075-B90A-FEA722570C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E101F3-0F23-4293-A1D3-BC0E8C4439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373" y="4109892"/>
            <a:ext cx="180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AEA0074-091E-4DD2-9ABF-4C12D8ADD0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53362" y="4109892"/>
            <a:ext cx="180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11029C5-9909-48EB-8BF2-3CE345BFF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8844" y="4109892"/>
            <a:ext cx="180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2E5E20C-564C-4F83-A038-B7ADE81DF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33349" y="4109892"/>
            <a:ext cx="180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411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7755" y="2088345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6437" y="2088345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0199" y="2088345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55" y="338513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437" y="338513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0199" y="338513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67755" y="473639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76437" y="473639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0199" y="4736394"/>
            <a:ext cx="872827" cy="871943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1A29B6-AFB1-45B0-9855-E2FF8ACE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D43C81-3CF5-4D65-9F78-96632A38766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0D1A14-CAB9-423F-A335-564F64C949E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202F653-6702-4A80-AA90-2DFD8BE8EA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81382" y="2252413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B926990-6C42-48BA-84FA-6E324AB950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49524" y="3551105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AE1D51C-8051-488D-AA57-06BBFAFA42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46900" y="4902365"/>
            <a:ext cx="1440000" cy="540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363B038-6733-463E-9549-5F55D812C6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93376" y="2252413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3760487-FA03-47D5-97F9-986B05E79A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93376" y="3551105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BFD12A-7729-40C9-B08D-4F379E5EF9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93376" y="4902365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23FE486-2B9A-4E1D-B142-A81478EC66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0399" y="2252413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 dirty="0"/>
              <a:t>Cliquez pour modifier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2359FCD-ED07-4521-B3DC-6A20FED177B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10399" y="3551105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7B663DA-AD32-4986-8F23-0303960C5B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10399" y="4902365"/>
            <a:ext cx="1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815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506" y="128442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3307" y="128442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3110" y="128442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2911" y="128442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43506" y="231533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3307" y="231533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3110" y="231533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62911" y="231533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3506" y="336050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83307" y="336050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3110" y="336050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62911" y="3360505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43506" y="4405677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3307" y="4405677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3110" y="4405677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62911" y="4405677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3506" y="543245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83307" y="543245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23110" y="543245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62911" y="5432452"/>
            <a:ext cx="537516" cy="536971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25007-96B7-46AB-A299-2514CB41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9718D6-EEA6-4DCC-A9E5-64397981580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4105B-F1A5-452E-9C5F-35D1DD1997B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998A06-7E0F-4436-BF77-6715B2F5E96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68512" y="131732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E8BCB20A-A0AD-4346-971F-A5756D2330A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66368" y="2353302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928621E6-9EA8-444D-AA72-1226C469463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66368" y="3389277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2B8C48BF-B980-4EF3-A7AC-B1EB5E88DB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066368" y="442524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F623851-ED71-4002-BD88-12E0461CC3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68512" y="5461224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611AA62A-A922-4BB0-A543-9C98A1158C4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07983" y="131732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B72F30B6-7C59-4AC0-AAD9-D22761FE218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05839" y="2353302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F1F9A2C2-702E-407E-8B12-6A9E697149B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05839" y="3389277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7CA56DDC-58B2-4BA6-BD90-C9FACB985D0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05839" y="442524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1A9E1536-192D-45CF-8CFE-AAE75906D99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07983" y="5461224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A075DE88-EB61-4FE8-B564-5DD9E9E972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949930" y="131732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1" name="Espace réservé du texte 5">
            <a:extLst>
              <a:ext uri="{FF2B5EF4-FFF2-40B4-BE49-F238E27FC236}">
                <a16:creationId xmlns:a16="http://schemas.microsoft.com/office/drawing/2014/main" id="{D266CD15-6F7C-486C-BBEF-D2E52D6ABDE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947786" y="2353302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91E12C7E-7323-46E0-ABEB-40BC2D139A1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947786" y="3389277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3" name="Espace réservé du texte 5">
            <a:extLst>
              <a:ext uri="{FF2B5EF4-FFF2-40B4-BE49-F238E27FC236}">
                <a16:creationId xmlns:a16="http://schemas.microsoft.com/office/drawing/2014/main" id="{73DC0F53-E1FA-4061-AD42-E7084C5543F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947786" y="442524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C6686D57-97B4-4BA5-A8BF-BBABF7FA30C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949930" y="5461224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78B219B-2BD0-4BCD-9855-DAEE1888DBE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429745" y="1317327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E335C2E-3ECA-487B-9EB6-59750B35223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429745" y="2353302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6B109AFA-F292-4EDB-9E6B-B92F8DED9CF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429745" y="3389277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5CB1B1C0-1268-458E-90C9-54ED525DA61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429745" y="4425249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4DFBF210-0D70-440A-B4F3-760136CBB8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431889" y="5461224"/>
            <a:ext cx="1163637" cy="479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858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79911" y="2595169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325" y="2595169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4740" y="2595169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72155" y="2595169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69571" y="2595169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79911" y="4544737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77325" y="4544737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40" y="4544737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155" y="4544737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69571" y="4544737"/>
            <a:ext cx="1042520" cy="100857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0B7574-CD9C-43E3-9A2C-F3FAB07A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9A99F-AEC9-4730-802D-9C1C47B98F7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10A261-6A59-4169-A566-2CE4DBC595A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33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000" cap="all" spc="200" baseline="0">
                <a:solidFill>
                  <a:schemeClr val="tx2"/>
                </a:solidFill>
                <a:latin typeface="Calibri" panose="020F0502020204030204" pitchFamily="34" charset="0"/>
                <a:ea typeface="Open Sans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1279E8E-9217-4A60-9AF4-7831AABF7412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28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92839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8923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65006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1089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7171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23254" y="2198579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92839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78923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65006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51089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37171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923254" y="3695502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92839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78923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65006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551089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37171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923254" y="5196498"/>
            <a:ext cx="775908" cy="7546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0BFD23-4030-4562-990D-1507B81E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CC4A3C-4E0A-4D86-AC18-A07E27E2AC5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AD63BA-7ECF-4C1F-8B06-ED4F0E22280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880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tr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DEBE99-BA7C-4A77-B9B3-C3E2B94B2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0080" y="1979364"/>
            <a:ext cx="2220277" cy="3930015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12A568-B949-4379-8E0D-FDFCA810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12EA8-93F2-4158-815A-FD6CEE28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A25C25-8687-4469-A3CD-1356DCE9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F32B3-44A8-4B19-AA1A-64DFCEE3A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04" y="1152604"/>
            <a:ext cx="2789627" cy="5561636"/>
          </a:xfrm>
          <a:prstGeom prst="rect">
            <a:avLst/>
          </a:prstGeom>
          <a:effectLst>
            <a:outerShdw blurRad="444500" dist="1270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C94BEB8-3922-47E9-908C-FB19A3F632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5031" y="1459344"/>
            <a:ext cx="6875569" cy="46366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4626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44083" y="1694257"/>
            <a:ext cx="3791468" cy="5189144"/>
          </a:xfrm>
          <a:custGeom>
            <a:avLst/>
            <a:gdLst>
              <a:gd name="connsiteX0" fmla="*/ 0 w 3854450"/>
              <a:gd name="connsiteY0" fmla="*/ 348982 h 7926459"/>
              <a:gd name="connsiteX1" fmla="*/ 348982 w 3854450"/>
              <a:gd name="connsiteY1" fmla="*/ 0 h 7926459"/>
              <a:gd name="connsiteX2" fmla="*/ 3505468 w 3854450"/>
              <a:gd name="connsiteY2" fmla="*/ 0 h 7926459"/>
              <a:gd name="connsiteX3" fmla="*/ 3854450 w 3854450"/>
              <a:gd name="connsiteY3" fmla="*/ 348982 h 7926459"/>
              <a:gd name="connsiteX4" fmla="*/ 3854450 w 3854450"/>
              <a:gd name="connsiteY4" fmla="*/ 7577477 h 7926459"/>
              <a:gd name="connsiteX5" fmla="*/ 3505468 w 3854450"/>
              <a:gd name="connsiteY5" fmla="*/ 7926459 h 7926459"/>
              <a:gd name="connsiteX6" fmla="*/ 348982 w 3854450"/>
              <a:gd name="connsiteY6" fmla="*/ 7926459 h 7926459"/>
              <a:gd name="connsiteX7" fmla="*/ 0 w 3854450"/>
              <a:gd name="connsiteY7" fmla="*/ 7577477 h 7926459"/>
              <a:gd name="connsiteX8" fmla="*/ 0 w 3854450"/>
              <a:gd name="connsiteY8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7150 w 3867150"/>
              <a:gd name="connsiteY4" fmla="*/ 7577477 h 7926459"/>
              <a:gd name="connsiteX5" fmla="*/ 3518168 w 3867150"/>
              <a:gd name="connsiteY5" fmla="*/ 7926459 h 7926459"/>
              <a:gd name="connsiteX6" fmla="*/ 361682 w 3867150"/>
              <a:gd name="connsiteY6" fmla="*/ 7926459 h 7926459"/>
              <a:gd name="connsiteX7" fmla="*/ 12700 w 3867150"/>
              <a:gd name="connsiteY7" fmla="*/ 7577477 h 7926459"/>
              <a:gd name="connsiteX8" fmla="*/ 0 w 3867150"/>
              <a:gd name="connsiteY8" fmla="*/ 5299710 h 7926459"/>
              <a:gd name="connsiteX9" fmla="*/ 12700 w 3867150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867150 w 3867150"/>
              <a:gd name="connsiteY5" fmla="*/ 7577477 h 7926459"/>
              <a:gd name="connsiteX6" fmla="*/ 3518168 w 3867150"/>
              <a:gd name="connsiteY6" fmla="*/ 7926459 h 7926459"/>
              <a:gd name="connsiteX7" fmla="*/ 361682 w 3867150"/>
              <a:gd name="connsiteY7" fmla="*/ 7926459 h 7926459"/>
              <a:gd name="connsiteX8" fmla="*/ 12700 w 3867150"/>
              <a:gd name="connsiteY8" fmla="*/ 7577477 h 7926459"/>
              <a:gd name="connsiteX9" fmla="*/ 0 w 3867150"/>
              <a:gd name="connsiteY9" fmla="*/ 5299710 h 7926459"/>
              <a:gd name="connsiteX10" fmla="*/ 12700 w 3867150"/>
              <a:gd name="connsiteY10" fmla="*/ 348982 h 7926459"/>
              <a:gd name="connsiteX0" fmla="*/ 12700 w 3886723"/>
              <a:gd name="connsiteY0" fmla="*/ 348982 h 7926459"/>
              <a:gd name="connsiteX1" fmla="*/ 361682 w 3886723"/>
              <a:gd name="connsiteY1" fmla="*/ 0 h 7926459"/>
              <a:gd name="connsiteX2" fmla="*/ 3518168 w 3886723"/>
              <a:gd name="connsiteY2" fmla="*/ 0 h 7926459"/>
              <a:gd name="connsiteX3" fmla="*/ 3867150 w 3886723"/>
              <a:gd name="connsiteY3" fmla="*/ 348982 h 7926459"/>
              <a:gd name="connsiteX4" fmla="*/ 3860800 w 3886723"/>
              <a:gd name="connsiteY4" fmla="*/ 5325110 h 7926459"/>
              <a:gd name="connsiteX5" fmla="*/ 3518168 w 3886723"/>
              <a:gd name="connsiteY5" fmla="*/ 7926459 h 7926459"/>
              <a:gd name="connsiteX6" fmla="*/ 361682 w 3886723"/>
              <a:gd name="connsiteY6" fmla="*/ 7926459 h 7926459"/>
              <a:gd name="connsiteX7" fmla="*/ 12700 w 3886723"/>
              <a:gd name="connsiteY7" fmla="*/ 7577477 h 7926459"/>
              <a:gd name="connsiteX8" fmla="*/ 0 w 3886723"/>
              <a:gd name="connsiteY8" fmla="*/ 5299710 h 7926459"/>
              <a:gd name="connsiteX9" fmla="*/ 12700 w 3886723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61682 w 3867150"/>
              <a:gd name="connsiteY5" fmla="*/ 7926459 h 7926459"/>
              <a:gd name="connsiteX6" fmla="*/ 12700 w 3867150"/>
              <a:gd name="connsiteY6" fmla="*/ 7577477 h 7926459"/>
              <a:gd name="connsiteX7" fmla="*/ 0 w 3867150"/>
              <a:gd name="connsiteY7" fmla="*/ 5299710 h 7926459"/>
              <a:gd name="connsiteX8" fmla="*/ 12700 w 3867150"/>
              <a:gd name="connsiteY8" fmla="*/ 348982 h 7926459"/>
              <a:gd name="connsiteX0" fmla="*/ 12700 w 3867150"/>
              <a:gd name="connsiteY0" fmla="*/ 348982 h 7577489"/>
              <a:gd name="connsiteX1" fmla="*/ 361682 w 3867150"/>
              <a:gd name="connsiteY1" fmla="*/ 0 h 7577489"/>
              <a:gd name="connsiteX2" fmla="*/ 3518168 w 3867150"/>
              <a:gd name="connsiteY2" fmla="*/ 0 h 7577489"/>
              <a:gd name="connsiteX3" fmla="*/ 3867150 w 3867150"/>
              <a:gd name="connsiteY3" fmla="*/ 348982 h 7577489"/>
              <a:gd name="connsiteX4" fmla="*/ 3860800 w 3867150"/>
              <a:gd name="connsiteY4" fmla="*/ 5325110 h 7577489"/>
              <a:gd name="connsiteX5" fmla="*/ 12700 w 3867150"/>
              <a:gd name="connsiteY5" fmla="*/ 7577477 h 7577489"/>
              <a:gd name="connsiteX6" fmla="*/ 0 w 3867150"/>
              <a:gd name="connsiteY6" fmla="*/ 5299710 h 7577489"/>
              <a:gd name="connsiteX7" fmla="*/ 12700 w 3867150"/>
              <a:gd name="connsiteY7" fmla="*/ 348982 h 7577489"/>
              <a:gd name="connsiteX0" fmla="*/ 12700 w 3867150"/>
              <a:gd name="connsiteY0" fmla="*/ 348982 h 5932961"/>
              <a:gd name="connsiteX1" fmla="*/ 361682 w 3867150"/>
              <a:gd name="connsiteY1" fmla="*/ 0 h 5932961"/>
              <a:gd name="connsiteX2" fmla="*/ 3518168 w 3867150"/>
              <a:gd name="connsiteY2" fmla="*/ 0 h 5932961"/>
              <a:gd name="connsiteX3" fmla="*/ 3867150 w 3867150"/>
              <a:gd name="connsiteY3" fmla="*/ 348982 h 5932961"/>
              <a:gd name="connsiteX4" fmla="*/ 3860800 w 3867150"/>
              <a:gd name="connsiteY4" fmla="*/ 5325110 h 5932961"/>
              <a:gd name="connsiteX5" fmla="*/ 0 w 3867150"/>
              <a:gd name="connsiteY5" fmla="*/ 5299710 h 5932961"/>
              <a:gd name="connsiteX6" fmla="*/ 12700 w 3867150"/>
              <a:gd name="connsiteY6" fmla="*/ 348982 h 5932961"/>
              <a:gd name="connsiteX0" fmla="*/ 12700 w 3867150"/>
              <a:gd name="connsiteY0" fmla="*/ 348982 h 5697434"/>
              <a:gd name="connsiteX1" fmla="*/ 361682 w 3867150"/>
              <a:gd name="connsiteY1" fmla="*/ 0 h 5697434"/>
              <a:gd name="connsiteX2" fmla="*/ 3518168 w 3867150"/>
              <a:gd name="connsiteY2" fmla="*/ 0 h 5697434"/>
              <a:gd name="connsiteX3" fmla="*/ 3867150 w 3867150"/>
              <a:gd name="connsiteY3" fmla="*/ 348982 h 5697434"/>
              <a:gd name="connsiteX4" fmla="*/ 3860800 w 3867150"/>
              <a:gd name="connsiteY4" fmla="*/ 5325110 h 5697434"/>
              <a:gd name="connsiteX5" fmla="*/ 0 w 3867150"/>
              <a:gd name="connsiteY5" fmla="*/ 5299710 h 5697434"/>
              <a:gd name="connsiteX6" fmla="*/ 12700 w 3867150"/>
              <a:gd name="connsiteY6" fmla="*/ 348982 h 5697434"/>
              <a:gd name="connsiteX0" fmla="*/ 12700 w 3867150"/>
              <a:gd name="connsiteY0" fmla="*/ 348982 h 5348214"/>
              <a:gd name="connsiteX1" fmla="*/ 361682 w 3867150"/>
              <a:gd name="connsiteY1" fmla="*/ 0 h 5348214"/>
              <a:gd name="connsiteX2" fmla="*/ 3518168 w 3867150"/>
              <a:gd name="connsiteY2" fmla="*/ 0 h 5348214"/>
              <a:gd name="connsiteX3" fmla="*/ 3867150 w 3867150"/>
              <a:gd name="connsiteY3" fmla="*/ 348982 h 5348214"/>
              <a:gd name="connsiteX4" fmla="*/ 3860800 w 3867150"/>
              <a:gd name="connsiteY4" fmla="*/ 5325110 h 5348214"/>
              <a:gd name="connsiteX5" fmla="*/ 0 w 3867150"/>
              <a:gd name="connsiteY5" fmla="*/ 5299710 h 5348214"/>
              <a:gd name="connsiteX6" fmla="*/ 12700 w 3867150"/>
              <a:gd name="connsiteY6" fmla="*/ 348982 h 5348214"/>
              <a:gd name="connsiteX0" fmla="*/ 12700 w 3867150"/>
              <a:gd name="connsiteY0" fmla="*/ 348982 h 5353474"/>
              <a:gd name="connsiteX1" fmla="*/ 361682 w 3867150"/>
              <a:gd name="connsiteY1" fmla="*/ 0 h 5353474"/>
              <a:gd name="connsiteX2" fmla="*/ 3518168 w 3867150"/>
              <a:gd name="connsiteY2" fmla="*/ 0 h 5353474"/>
              <a:gd name="connsiteX3" fmla="*/ 3867150 w 3867150"/>
              <a:gd name="connsiteY3" fmla="*/ 348982 h 5353474"/>
              <a:gd name="connsiteX4" fmla="*/ 3860800 w 3867150"/>
              <a:gd name="connsiteY4" fmla="*/ 5325110 h 5353474"/>
              <a:gd name="connsiteX5" fmla="*/ 0 w 3867150"/>
              <a:gd name="connsiteY5" fmla="*/ 5312410 h 5353474"/>
              <a:gd name="connsiteX6" fmla="*/ 12700 w 3867150"/>
              <a:gd name="connsiteY6" fmla="*/ 348982 h 5353474"/>
              <a:gd name="connsiteX0" fmla="*/ 12700 w 3867150"/>
              <a:gd name="connsiteY0" fmla="*/ 348982 h 5340388"/>
              <a:gd name="connsiteX1" fmla="*/ 361682 w 3867150"/>
              <a:gd name="connsiteY1" fmla="*/ 0 h 5340388"/>
              <a:gd name="connsiteX2" fmla="*/ 3518168 w 3867150"/>
              <a:gd name="connsiteY2" fmla="*/ 0 h 5340388"/>
              <a:gd name="connsiteX3" fmla="*/ 3867150 w 3867150"/>
              <a:gd name="connsiteY3" fmla="*/ 348982 h 5340388"/>
              <a:gd name="connsiteX4" fmla="*/ 3860800 w 3867150"/>
              <a:gd name="connsiteY4" fmla="*/ 5325110 h 5340388"/>
              <a:gd name="connsiteX5" fmla="*/ 0 w 3867150"/>
              <a:gd name="connsiteY5" fmla="*/ 5312410 h 5340388"/>
              <a:gd name="connsiteX6" fmla="*/ 12700 w 3867150"/>
              <a:gd name="connsiteY6" fmla="*/ 348982 h 5340388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12410 h 5325110"/>
              <a:gd name="connsiteX6" fmla="*/ 12700 w 3867150"/>
              <a:gd name="connsiteY6" fmla="*/ 348982 h 5325110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25110 h 5325110"/>
              <a:gd name="connsiteX6" fmla="*/ 12700 w 3867150"/>
              <a:gd name="connsiteY6" fmla="*/ 348982 h 53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5325110">
                <a:moveTo>
                  <a:pt x="12700" y="348982"/>
                </a:moveTo>
                <a:cubicBezTo>
                  <a:pt x="12700" y="156245"/>
                  <a:pt x="168945" y="0"/>
                  <a:pt x="361682" y="0"/>
                </a:cubicBezTo>
                <a:lnTo>
                  <a:pt x="3518168" y="0"/>
                </a:lnTo>
                <a:cubicBezTo>
                  <a:pt x="3710905" y="0"/>
                  <a:pt x="3867150" y="156245"/>
                  <a:pt x="3867150" y="348982"/>
                </a:cubicBezTo>
                <a:cubicBezTo>
                  <a:pt x="3865033" y="2007691"/>
                  <a:pt x="3862917" y="3666401"/>
                  <a:pt x="3860800" y="5325110"/>
                </a:cubicBezTo>
                <a:cubicBezTo>
                  <a:pt x="3851275" y="5324731"/>
                  <a:pt x="6350" y="5303565"/>
                  <a:pt x="0" y="5325110"/>
                </a:cubicBezTo>
                <a:cubicBezTo>
                  <a:pt x="4233" y="3674867"/>
                  <a:pt x="8467" y="1999225"/>
                  <a:pt x="12700" y="34898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216000" tIns="21600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4495BC-933B-49CA-8C15-20B58BFF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9076A8-D20B-49D7-8707-23A67750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CBCCF4-8C3F-4D7B-BC78-F29FFE81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7CEFA69-BA10-4AFD-A35D-1E5DD21EB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6"/>
          <a:stretch/>
        </p:blipFill>
        <p:spPr>
          <a:xfrm>
            <a:off x="1034473" y="922550"/>
            <a:ext cx="4261333" cy="5960850"/>
          </a:xfrm>
          <a:prstGeom prst="rect">
            <a:avLst/>
          </a:prstGeom>
          <a:effectLst>
            <a:outerShdw blurRad="444500" dist="1270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331498-A5C3-451A-B4CE-FF183DA3F9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2806" y="1440872"/>
            <a:ext cx="5728257" cy="46551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7655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A23F7C5-F348-47D4-9C59-49AD0BB718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11991" y="1673850"/>
            <a:ext cx="3270364" cy="4346840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2CDC08-3112-4470-8622-B26AA3A7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F25A6C-2FEA-42F5-92F6-962DCB18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B3920-692C-409F-8F2B-BBE6DE4A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F2FD8AE-492E-4566-AF58-4AA238618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3" y="1136365"/>
            <a:ext cx="3877140" cy="5435599"/>
          </a:xfrm>
          <a:prstGeom prst="rect">
            <a:avLst/>
          </a:prstGeom>
          <a:effectLst>
            <a:outerShdw blurRad="444500" dist="1270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9928AB5-2D21-4861-9C91-182032B94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7713" y="1479886"/>
            <a:ext cx="4827587" cy="4625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047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071DD5-C8B5-4225-B8DE-07EA5BA5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7571" y="1966364"/>
            <a:ext cx="5148656" cy="3851507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FFAE08D-92CA-4E3A-9155-D1B40C69A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1156" y="4225803"/>
            <a:ext cx="853013" cy="1058155"/>
          </a:xfrm>
          <a:prstGeom prst="rect">
            <a:avLst/>
          </a:prstGeom>
          <a:solidFill>
            <a:schemeClr val="accent1"/>
          </a:solidFill>
        </p:spPr>
        <p:txBody>
          <a:bodyPr lIns="72000" tIns="324000" rIns="72000" bIns="72000">
            <a:noAutofit/>
          </a:bodyPr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50A7111-6589-40CE-A556-684125F672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269" y="2254258"/>
            <a:ext cx="1683544" cy="365847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251 h 5137914"/>
              <a:gd name="connsiteX1" fmla="*/ 237167 w 2366010"/>
              <a:gd name="connsiteY1" fmla="*/ 10924 h 5137914"/>
              <a:gd name="connsiteX2" fmla="*/ 518022 w 2366010"/>
              <a:gd name="connsiteY2" fmla="*/ 6979 h 5137914"/>
              <a:gd name="connsiteX3" fmla="*/ 727710 w 2366010"/>
              <a:gd name="connsiteY3" fmla="*/ 196344 h 5137914"/>
              <a:gd name="connsiteX4" fmla="*/ 1274918 w 2366010"/>
              <a:gd name="connsiteY4" fmla="*/ 195713 h 5137914"/>
              <a:gd name="connsiteX5" fmla="*/ 1753708 w 2366010"/>
              <a:gd name="connsiteY5" fmla="*/ 180477 h 5137914"/>
              <a:gd name="connsiteX6" fmla="*/ 1857213 w 2366010"/>
              <a:gd name="connsiteY6" fmla="*/ 12197 h 5137914"/>
              <a:gd name="connsiteX7" fmla="*/ 2133923 w 2366010"/>
              <a:gd name="connsiteY7" fmla="*/ 5848 h 5137914"/>
              <a:gd name="connsiteX8" fmla="*/ 2366010 w 2366010"/>
              <a:gd name="connsiteY8" fmla="*/ 258251 h 5137914"/>
              <a:gd name="connsiteX9" fmla="*/ 2366010 w 2366010"/>
              <a:gd name="connsiteY9" fmla="*/ 4893127 h 5137914"/>
              <a:gd name="connsiteX10" fmla="*/ 2121223 w 2366010"/>
              <a:gd name="connsiteY10" fmla="*/ 5137914 h 5137914"/>
              <a:gd name="connsiteX11" fmla="*/ 244787 w 2366010"/>
              <a:gd name="connsiteY11" fmla="*/ 5137914 h 5137914"/>
              <a:gd name="connsiteX12" fmla="*/ 0 w 2366010"/>
              <a:gd name="connsiteY12" fmla="*/ 4893127 h 5137914"/>
              <a:gd name="connsiteX13" fmla="*/ 0 w 2366010"/>
              <a:gd name="connsiteY13" fmla="*/ 258251 h 5137914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8986">
                <a:moveTo>
                  <a:pt x="0" y="259323"/>
                </a:moveTo>
                <a:cubicBezTo>
                  <a:pt x="0" y="124131"/>
                  <a:pt x="99298" y="14400"/>
                  <a:pt x="234490" y="9320"/>
                </a:cubicBezTo>
                <a:cubicBezTo>
                  <a:pt x="330375" y="-1633"/>
                  <a:pt x="441345" y="-4014"/>
                  <a:pt x="518022" y="8051"/>
                </a:cubicBezTo>
                <a:cubicBezTo>
                  <a:pt x="568029" y="42976"/>
                  <a:pt x="608553" y="191263"/>
                  <a:pt x="727710" y="197416"/>
                </a:cubicBezTo>
                <a:cubicBezTo>
                  <a:pt x="883276" y="205449"/>
                  <a:pt x="1056621" y="196753"/>
                  <a:pt x="1274918" y="196785"/>
                </a:cubicBezTo>
                <a:cubicBezTo>
                  <a:pt x="1493215" y="196817"/>
                  <a:pt x="1691464" y="206784"/>
                  <a:pt x="1748353" y="181549"/>
                </a:cubicBezTo>
                <a:cubicBezTo>
                  <a:pt x="1805242" y="156314"/>
                  <a:pt x="1797125" y="40150"/>
                  <a:pt x="1857213" y="13269"/>
                </a:cubicBezTo>
                <a:cubicBezTo>
                  <a:pt x="1896981" y="1626"/>
                  <a:pt x="2008907" y="3363"/>
                  <a:pt x="2133923" y="6920"/>
                </a:cubicBezTo>
                <a:cubicBezTo>
                  <a:pt x="2258939" y="10477"/>
                  <a:pt x="2366010" y="124131"/>
                  <a:pt x="2366010" y="259323"/>
                </a:cubicBezTo>
                <a:lnTo>
                  <a:pt x="2366010" y="4894199"/>
                </a:lnTo>
                <a:cubicBezTo>
                  <a:pt x="2366010" y="5029391"/>
                  <a:pt x="2256415" y="5138986"/>
                  <a:pt x="2121223" y="5138986"/>
                </a:cubicBezTo>
                <a:lnTo>
                  <a:pt x="244787" y="5138986"/>
                </a:lnTo>
                <a:cubicBezTo>
                  <a:pt x="109595" y="5138986"/>
                  <a:pt x="0" y="5029391"/>
                  <a:pt x="0" y="4894199"/>
                </a:cubicBezTo>
                <a:lnTo>
                  <a:pt x="0" y="25932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52000" tIns="360000" bIns="90000" anchor="t">
            <a:normAutofit/>
          </a:bodyPr>
          <a:lstStyle>
            <a:lvl1pPr marL="0" indent="0" algn="l">
              <a:buNone/>
              <a:defRPr lang="fr-FR" sz="24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C0C074-967C-4662-9F5D-40E69ADE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B461AF-E220-4D46-8301-DACD4C943D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6FEDA-032F-44F1-A464-7C590C7BCF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0E69DDB-5082-4F7B-879C-5F16BEE7D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23" y="3474720"/>
            <a:ext cx="1379877" cy="2560320"/>
          </a:xfrm>
          <a:prstGeom prst="rect">
            <a:avLst/>
          </a:prstGeom>
          <a:effectLst>
            <a:outerShdw blurRad="508000" dist="190500" dir="5400000" algn="t" rotWithShape="0">
              <a:prstClr val="black">
                <a:alpha val="42000"/>
              </a:prstClr>
            </a:outerShdw>
          </a:effec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714DC8C-0769-4556-9FC8-176F34216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1" y="1992809"/>
            <a:ext cx="2102841" cy="4184731"/>
          </a:xfrm>
          <a:prstGeom prst="rect">
            <a:avLst/>
          </a:prstGeom>
          <a:effectLst>
            <a:outerShdw blurRad="508000" dist="177800" dir="5400000" algn="t" rotWithShape="0">
              <a:prstClr val="black">
                <a:alpha val="42000"/>
              </a:prst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FE480A0-F106-4B71-86C6-71379603F4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5743" y="675776"/>
            <a:ext cx="4581060" cy="6422467"/>
          </a:xfrm>
          <a:prstGeom prst="rect">
            <a:avLst/>
          </a:prstGeom>
          <a:effectLst>
            <a:outerShdw blurRad="508000" dist="190500" dir="5400000" algn="t" rotWithShape="0">
              <a:prstClr val="black">
                <a:alpha val="4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10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061" y="1807928"/>
            <a:ext cx="4685031" cy="2633471"/>
          </a:xfrm>
          <a:prstGeom prst="rect">
            <a:avLst/>
          </a:prstGeom>
          <a:solidFill>
            <a:schemeClr val="accent1"/>
          </a:solidFill>
        </p:spPr>
        <p:txBody>
          <a:bodyPr lIns="216000" tIns="21600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BEF3F7-2F8F-4ECC-87AB-26072F65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77EC6C-F8B1-400C-8FE0-A1F059E5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62A1D7-1F85-43FF-B6F4-D923F78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8AB7C2-E029-48BD-83A3-08B2F84D6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" b="99956" l="1278" r="99348">
                        <a14:foregroundMark x1="11346" y1="1817" x2="19901" y2="133"/>
                        <a14:foregroundMark x1="19901" y1="133" x2="19901" y2="133"/>
                        <a14:foregroundMark x1="17449" y1="2394" x2="41210" y2="1817"/>
                        <a14:foregroundMark x1="41210" y1="1817" x2="50365" y2="1817"/>
                        <a14:foregroundMark x1="50365" y1="1817" x2="68492" y2="310"/>
                        <a14:foregroundMark x1="68492" y1="310" x2="87402" y2="2394"/>
                        <a14:foregroundMark x1="87402" y1="2394" x2="92932" y2="13741"/>
                        <a14:foregroundMark x1="92932" y1="13741" x2="90271" y2="81339"/>
                        <a14:foregroundMark x1="90271" y1="81339" x2="76656" y2="92686"/>
                        <a14:foregroundMark x1="76656" y1="92686" x2="60850" y2="87633"/>
                        <a14:foregroundMark x1="16771" y1="3502" x2="8216" y2="2926"/>
                        <a14:foregroundMark x1="8216" y1="2926" x2="6129" y2="16933"/>
                        <a14:foregroundMark x1="6129" y1="16933" x2="9051" y2="48227"/>
                        <a14:foregroundMark x1="9051" y1="48227" x2="8425" y2="83289"/>
                        <a14:foregroundMark x1="8425" y1="83289" x2="15206" y2="93794"/>
                        <a14:foregroundMark x1="15206" y1="93794" x2="41132" y2="92686"/>
                        <a14:foregroundMark x1="2478" y1="95479" x2="12076" y2="99379"/>
                        <a14:foregroundMark x1="12076" y1="99379" x2="22431" y2="95567"/>
                        <a14:foregroundMark x1="22431" y1="95567" x2="40271" y2="99956"/>
                        <a14:foregroundMark x1="40271" y1="99956" x2="41784" y2="99690"/>
                        <a14:foregroundMark x1="7407" y1="20567" x2="6755" y2="94060"/>
                        <a14:foregroundMark x1="7407" y1="3502" x2="7407" y2="7979"/>
                        <a14:foregroundMark x1="3625" y1="95479" x2="1304" y2="94637"/>
                        <a14:foregroundMark x1="94262" y1="95479" x2="99348" y2="93218"/>
                        <a14:foregroundMark x1="92280" y1="92952" x2="92436" y2="64450"/>
                        <a14:backgroundMark x1="47705" y1="87633" x2="51487" y2="87943"/>
                        <a14:backgroundMark x1="47705" y1="89894" x2="52139" y2="89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740" y="1685361"/>
            <a:ext cx="5615041" cy="3303999"/>
          </a:xfrm>
          <a:prstGeom prst="rect">
            <a:avLst/>
          </a:prstGeom>
          <a:effectLst>
            <a:outerShdw blurRad="4826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536EE78-0F1D-4839-9B49-D086F054D8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7781" y="1435978"/>
            <a:ext cx="4632820" cy="46790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9085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2604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2109" y="6356349"/>
            <a:ext cx="1530927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10895F-9BB8-4216-A73F-BDE48529E77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7E7157-877E-4755-A63A-7E3ADCE5A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100" y="1829976"/>
            <a:ext cx="2079848" cy="31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07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B60A6-6727-484A-AD78-59161284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240E0-FD02-4328-87DF-D6F5DF65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F0276-0AE1-47BF-849B-B05D29CD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2933D-3165-44EA-9FA4-B342D220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C8AF8C-3393-4670-9855-932982F6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F564-1B9F-46AB-B419-51A97CAB06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91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6000" y="480000"/>
            <a:ext cx="9120000" cy="480000"/>
          </a:xfrm>
        </p:spPr>
        <p:txBody>
          <a:bodyPr vert="horz" wrap="square" lIns="0" tIns="0" rIns="0" bIns="0" anchor="t">
            <a:noAutofit/>
          </a:bodyPr>
          <a:lstStyle>
            <a:lvl1pPr>
              <a:defRPr sz="3467" b="1" i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AJOUTER UN 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80000" y="6426240"/>
            <a:ext cx="3744000" cy="288000"/>
          </a:xfrm>
        </p:spPr>
        <p:txBody>
          <a:bodyPr vert="horz" wrap="none" lIns="0" tIns="0" rIns="0" bIns="0" anchor="ctr">
            <a:noAutofit/>
          </a:bodyPr>
          <a:lstStyle>
            <a:lvl1pPr>
              <a:defRPr sz="800" b="1" cap="all"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fr-FR" dirty="0"/>
              <a:t>Titre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000" y="6426240"/>
            <a:ext cx="768000" cy="288000"/>
          </a:xfrm>
        </p:spPr>
        <p:txBody>
          <a:bodyPr vert="horz" wrap="none" lIns="0" tIns="0" rIns="0" bIns="0" anchor="ctr">
            <a:noAutofit/>
          </a:bodyPr>
          <a:lstStyle>
            <a:lvl1pPr algn="ctr">
              <a:defRPr sz="1867" b="1" i="0" baseline="0">
                <a:solidFill>
                  <a:schemeClr val="bg2"/>
                </a:solidFill>
              </a:defRPr>
            </a:lvl1pPr>
          </a:lstStyle>
          <a:p>
            <a:fld id="{0C74FEAB-A902-8042-83F0-39B455B20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hape_6">
            <a:extLst>
              <a:ext uri="{FF2B5EF4-FFF2-40B4-BE49-F238E27FC236}">
                <a16:creationId xmlns:a16="http://schemas.microsoft.com/office/drawing/2014/main" id="{69FF4521-2218-E645-A4D3-3450D3721BDA}"/>
              </a:ext>
            </a:extLst>
          </p:cNvPr>
          <p:cNvSpPr/>
          <p:nvPr userDrawn="1"/>
        </p:nvSpPr>
        <p:spPr>
          <a:xfrm>
            <a:off x="11423520" y="480000"/>
            <a:ext cx="768000" cy="5616000"/>
          </a:xfrm>
          <a:prstGeom prst="rect">
            <a:avLst/>
          </a:prstGeom>
          <a:solidFill>
            <a:schemeClr val="tx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Shape_5">
            <a:extLst>
              <a:ext uri="{FF2B5EF4-FFF2-40B4-BE49-F238E27FC236}">
                <a16:creationId xmlns:a16="http://schemas.microsoft.com/office/drawing/2014/main" id="{E7ED377A-3DB8-174A-8890-9CF9A6CE1323}"/>
              </a:ext>
            </a:extLst>
          </p:cNvPr>
          <p:cNvSpPr/>
          <p:nvPr userDrawn="1"/>
        </p:nvSpPr>
        <p:spPr>
          <a:xfrm>
            <a:off x="0" y="480000"/>
            <a:ext cx="768000" cy="5616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D33563-58DB-9446-8D7C-3ED061EADF7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000" y="6475200"/>
            <a:ext cx="800160" cy="18960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26B47AE9-DEF4-B745-AE5E-9FC79B4B9A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6000" y="1152000"/>
            <a:ext cx="9120000" cy="4944000"/>
          </a:xfrm>
        </p:spPr>
        <p:txBody>
          <a:bodyPr vert="horz"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Font typeface="Wingdings 2" charset="2"/>
              <a:buNone/>
              <a:defRPr sz="1867">
                <a:solidFill>
                  <a:schemeClr val="tx2"/>
                </a:solidFill>
                <a:sym typeface="Wingdings 2" pitchFamily="2" charset="2"/>
              </a:defRPr>
            </a:lvl1pPr>
            <a:lvl2pPr marL="0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sym typeface="Wingdings 2" pitchFamily="2" charset="2"/>
              </a:defRPr>
            </a:lvl2pPr>
            <a:lvl3pPr marL="0" marR="0" indent="0" algn="l" defTabSz="91437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 sz="1600">
                <a:sym typeface="Wingdings 2" pitchFamily="2" charset="2"/>
              </a:defRPr>
            </a:lvl3pPr>
            <a:lvl4pPr marL="143996" indent="-239994">
              <a:spcBef>
                <a:spcPts val="267"/>
              </a:spcBef>
              <a:spcAft>
                <a:spcPts val="267"/>
              </a:spcAft>
              <a:buClr>
                <a:schemeClr val="tx2"/>
              </a:buClr>
              <a:buFont typeface="Wingdings 2" charset="2"/>
              <a:buChar char=""/>
              <a:defRPr sz="1600">
                <a:sym typeface="Wingdings 2" pitchFamily="2" charset="2"/>
              </a:defRPr>
            </a:lvl4pPr>
            <a:lvl5pPr marL="719982" indent="-239994">
              <a:spcBef>
                <a:spcPts val="267"/>
              </a:spcBef>
              <a:spcAft>
                <a:spcPts val="267"/>
              </a:spcAft>
              <a:buClr>
                <a:schemeClr val="bg2"/>
              </a:buClr>
              <a:buFont typeface="Wingdings 2" charset="2"/>
              <a:buChar char=""/>
              <a:defRPr sz="1600">
                <a:sym typeface="Wingdings 2" pitchFamily="2" charset="2"/>
              </a:defRPr>
            </a:lvl5pPr>
            <a:lvl6pPr marL="959976" indent="-239994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Font typeface="Police système"/>
              <a:buChar char="-"/>
              <a:defRPr sz="1600" baseline="0"/>
            </a:lvl6pPr>
          </a:lstStyle>
          <a:p>
            <a:pPr lvl="0"/>
            <a:r>
              <a:rPr lang="fr-FR" dirty="0"/>
              <a:t>Chapeau niveau 1</a:t>
            </a:r>
          </a:p>
          <a:p>
            <a:pPr lvl="1"/>
            <a:r>
              <a:rPr lang="fr-FR" dirty="0"/>
              <a:t>Texte courant niveau 2</a:t>
            </a:r>
          </a:p>
          <a:p>
            <a:pPr lvl="2"/>
            <a:r>
              <a:rPr lang="fr-FR" dirty="0"/>
              <a:t>Texte courant niveau 3</a:t>
            </a:r>
          </a:p>
          <a:p>
            <a:pPr lvl="3"/>
            <a:r>
              <a:rPr lang="fr-FR" dirty="0"/>
              <a:t>Texte à puce niveau 4</a:t>
            </a:r>
          </a:p>
          <a:p>
            <a:pPr lvl="4"/>
            <a:r>
              <a:rPr lang="fr-FR" dirty="0"/>
              <a:t>Texte à puce niveau 5</a:t>
            </a:r>
          </a:p>
          <a:p>
            <a:pPr lvl="5"/>
            <a:r>
              <a:rPr lang="fr-FR" dirty="0"/>
              <a:t>Texte à puce niveau 6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A8F8E74D-B4F5-444D-BB87-E05B9560D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000" y="192000"/>
            <a:ext cx="3744000" cy="192000"/>
          </a:xfrm>
        </p:spPr>
        <p:txBody>
          <a:bodyPr vert="horz" wrap="none"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" cap="all" baseline="0"/>
            </a:lvl1pPr>
            <a:lvl2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2pPr>
            <a:lvl3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3pPr>
            <a:lvl4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4pPr>
            <a:lvl5pPr marL="0" indent="0" algn="r">
              <a:lnSpc>
                <a:spcPts val="1733"/>
              </a:lnSpc>
              <a:spcBef>
                <a:spcPts val="0"/>
              </a:spcBef>
              <a:buNone/>
              <a:defRPr sz="1733"/>
            </a:lvl5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491318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A08-9D3B-4776-A5B1-1C309AFD0402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D174-E47A-4860-BE40-DCD7C0D4DE8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3E7A092-A145-417E-9F3B-F900B9BBECF4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EBBE192-A5C7-48A4-AB5A-05E32143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" y="75439"/>
            <a:ext cx="10058400" cy="764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469" y="143041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69" y="2166698"/>
            <a:ext cx="4937760" cy="33782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0109" y="143041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0109" y="2166698"/>
            <a:ext cx="4937760" cy="33782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49C8080-D18B-4EFA-8370-7973347B7D39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32B5E78-CC4B-49B0-B345-6302A21B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4" y="75439"/>
            <a:ext cx="10058400" cy="764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7383C09-ABA9-481C-8B07-3C53E6A528B7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0D810D-F54A-4F04-B432-DE4D4CB432B9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6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3C16CD8-11F3-4997-9D23-989CB3F4CEC5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3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F251AE-6E8B-45C3-93EE-0B81EDDD9AAD}" type="datetime1">
              <a:rPr lang="fr-FR" smtClean="0"/>
              <a:pPr/>
              <a:t>03/06/2025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C9017C-32AC-4C36-9E86-064B6D6B8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t="35202" b="26120"/>
          <a:stretch/>
        </p:blipFill>
        <p:spPr>
          <a:xfrm>
            <a:off x="2462213" y="2638425"/>
            <a:ext cx="72675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93" y="132970"/>
            <a:ext cx="10058400" cy="764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93" y="1015433"/>
            <a:ext cx="11795761" cy="52023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D887C0-7671-4F32-ADE6-AA7054CCF87F}" type="datetime1">
              <a:rPr lang="fr-FR" smtClean="0"/>
              <a:t>03/06/2025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7694" y="956448"/>
            <a:ext cx="1179576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498BA7D-8F1F-431D-B729-11230D30E2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69444" y="222279"/>
            <a:ext cx="1041556" cy="5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F4E88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F4E88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F4E88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F4E88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04A360-9DA7-464E-8340-18FDA5A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00" y="480000"/>
            <a:ext cx="9889200" cy="478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defTabSz="914377"/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ligne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5520B5-B27C-49CC-BFFD-F6CD5115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400" y="1533236"/>
            <a:ext cx="9889200" cy="456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Shape_6">
            <a:extLst>
              <a:ext uri="{FF2B5EF4-FFF2-40B4-BE49-F238E27FC236}">
                <a16:creationId xmlns:a16="http://schemas.microsoft.com/office/drawing/2014/main" id="{56D603B6-C37E-4AC2-9E30-E1992311B92B}"/>
              </a:ext>
            </a:extLst>
          </p:cNvPr>
          <p:cNvSpPr/>
          <p:nvPr userDrawn="1"/>
        </p:nvSpPr>
        <p:spPr>
          <a:xfrm>
            <a:off x="11424000" y="480000"/>
            <a:ext cx="768000" cy="5616000"/>
          </a:xfrm>
          <a:prstGeom prst="rect">
            <a:avLst/>
          </a:prstGeom>
          <a:solidFill>
            <a:schemeClr val="tx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Shape_5">
            <a:extLst>
              <a:ext uri="{FF2B5EF4-FFF2-40B4-BE49-F238E27FC236}">
                <a16:creationId xmlns:a16="http://schemas.microsoft.com/office/drawing/2014/main" id="{258BC507-ACA7-40B5-BECB-2C190B5653A6}"/>
              </a:ext>
            </a:extLst>
          </p:cNvPr>
          <p:cNvSpPr/>
          <p:nvPr userDrawn="1"/>
        </p:nvSpPr>
        <p:spPr>
          <a:xfrm>
            <a:off x="0" y="480000"/>
            <a:ext cx="768000" cy="5616000"/>
          </a:xfrm>
          <a:prstGeom prst="rect">
            <a:avLst/>
          </a:prstGeom>
          <a:solidFill>
            <a:schemeClr val="bg2"/>
          </a:solidFill>
          <a:ln w="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EC6CC3-F3B8-46B1-AE22-B054F303CDCB}"/>
              </a:ext>
            </a:extLst>
          </p:cNvPr>
          <p:cNvPicPr>
            <a:picLocks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84000" y="6475200"/>
            <a:ext cx="800160" cy="189600"/>
          </a:xfrm>
          <a:prstGeom prst="rect">
            <a:avLst/>
          </a:prstGeom>
        </p:spPr>
      </p:pic>
      <p:sp>
        <p:nvSpPr>
          <p:cNvPr id="15" name="Espace réservé du pied de page 11">
            <a:extLst>
              <a:ext uri="{FF2B5EF4-FFF2-40B4-BE49-F238E27FC236}">
                <a16:creationId xmlns:a16="http://schemas.microsoft.com/office/drawing/2014/main" id="{7335C387-EE7E-41D7-91C3-5848BFCA6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0000" y="6426240"/>
            <a:ext cx="374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lang="fr-FR" sz="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6" name="Espace réservé du numéro de diapositive 12">
            <a:extLst>
              <a:ext uri="{FF2B5EF4-FFF2-40B4-BE49-F238E27FC236}">
                <a16:creationId xmlns:a16="http://schemas.microsoft.com/office/drawing/2014/main" id="{A6851AE9-72CD-42A7-A535-BEF251AAA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00" y="6426240"/>
            <a:ext cx="76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1" i="0" baseline="0">
                <a:solidFill>
                  <a:schemeClr val="bg2"/>
                </a:solidFill>
              </a:defRPr>
            </a:lvl1pPr>
          </a:lstStyle>
          <a:p>
            <a:pPr algn="ctr"/>
            <a:fld id="{C189827F-40AF-2E4C-825E-404E3358A457}" type="slidenum">
              <a:rPr lang="fr-FR" smtClean="0"/>
              <a:pPr algn="ct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6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467" b="1" kern="1200" cap="all" baseline="0" dirty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contact@ackomas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foto.wuestenigel.com/human-hand-writing-detox-on-whiteboard/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www.linkedin.com/in/jean-philippe-joubert-5a6013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komas.com/" TargetMode="External"/><Relationship Id="rId5" Type="http://schemas.openxmlformats.org/officeDocument/2006/relationships/hyperlink" Target="mailto:jpjoubert@ackomas.com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illustrations/checkliste-zu-tun-aktivit%C3%A4ten-boxen-1766064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cible-observations-248652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6448C-498E-436B-9456-92A7CF078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EUDAMED en 2025 : Quels enjeux pour les fabricants de dispositifs médicaux?</a:t>
            </a:r>
            <a:endParaRPr lang="fr-FR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2C71F-09A1-4F6F-9D41-AD51840FA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Webinaires Ackomas 6/8</a:t>
            </a:r>
          </a:p>
          <a:p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Q2-2025 – </a:t>
            </a:r>
            <a:r>
              <a:rPr lang="fr-FR">
                <a:latin typeface="Poppins" panose="00000500000000000000" pitchFamily="2" charset="0"/>
                <a:cs typeface="Poppins" panose="00000500000000000000" pitchFamily="2" charset="0"/>
              </a:rPr>
              <a:t>19 juin 2025</a:t>
            </a: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dirty="0">
                <a:latin typeface="Poppins" panose="00000500000000000000" pitchFamily="2" charset="0"/>
                <a:cs typeface="Poppins" panose="00000500000000000000" pitchFamily="2" charset="0"/>
              </a:rPr>
              <a:t>Version Française</a:t>
            </a:r>
          </a:p>
        </p:txBody>
      </p:sp>
    </p:spTree>
    <p:extLst>
      <p:ext uri="{BB962C8B-B14F-4D97-AF65-F5344CB8AC3E}">
        <p14:creationId xmlns:p14="http://schemas.microsoft.com/office/powerpoint/2010/main" val="214291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EEB26-6B4E-CF52-CF93-A4BFBDBE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006D5-A58C-ACA6-5980-FC3B0BD7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789709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fr-FR" sz="24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ème</a:t>
            </a: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 enjeu : Comprendre EUDAMED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75C530-A1C6-7089-DBB6-DEA8C423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84" y="2011144"/>
            <a:ext cx="9437326" cy="42499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S’engager dans l’enregistrement EUDAMED sans plus attendre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Priorisation des dossiers sous MDR : un choix stratégique justifié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Confusion fréquente entre périodes de transition &amp; délais d’enregistrement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Mondialisation des bases règlementaires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Structurer ses données selon un modèle dédié : une nécessité EUDAMED mais pas que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 modèle proposé par Ackomas est simple, éprouvé et compatible DM/DMDIV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L’intégration des règles EUDAMED sécurise et facilite le travail 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Ce modèle dédié facilite les publications et les évolutions des bases règlementaires dont EUDAMED</a:t>
            </a: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S’appuyer sur un partenaire de confiance pour accélérer la mise en conformité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 « guide pratique Eudamed » élaboré avec la contribution de responsables d’affaires règlementaires, répond concrètement aux besoins des fabricants : quoi déclarer, quand et comment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Proximité d’Ackomas dans l’accompagnement et dans la mise en œuvre de la solution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1D433F-19CA-AC1B-13B0-4665EFC7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043224-BFA3-8250-731F-B6361202A523}"/>
              </a:ext>
            </a:extLst>
          </p:cNvPr>
          <p:cNvSpPr txBox="1"/>
          <p:nvPr/>
        </p:nvSpPr>
        <p:spPr>
          <a:xfrm>
            <a:off x="2446384" y="1235248"/>
            <a:ext cx="94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Une condition essentielle à la conformité règlementaire</a:t>
            </a:r>
          </a:p>
        </p:txBody>
      </p:sp>
      <p:pic>
        <p:nvPicPr>
          <p:cNvPr id="6" name="Image 5" descr="Une image contenant art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43B7AE77-BDCE-D89D-FFF7-301EBC0A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9" y="1200989"/>
            <a:ext cx="2257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7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25D8E-F3F9-3129-9873-0E8AF612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733AD-525F-4904-0652-453E944D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789709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lang="fr-FR" sz="24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ème</a:t>
            </a: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 enjeu : Assurer la traçabilité des données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9CC19F-4796-21C7-D3F2-B166D303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84" y="2011144"/>
            <a:ext cx="9437326" cy="42499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Choisir un mode de publication adapté à vos contraintes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Saisie manuellement des données : fastidieuse, chronophage et source d’erreurs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Chargement </a:t>
            </a:r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semi-manuel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 (fichiers XML= : complexe </a:t>
            </a:r>
            <a:r>
              <a:rPr lang="fr-FR" sz="1400">
                <a:latin typeface="Poppins" panose="00000500000000000000" pitchFamily="2" charset="0"/>
                <a:cs typeface="Poppins" panose="00000500000000000000" pitchFamily="2" charset="0"/>
              </a:rPr>
              <a:t>et peu fiable)</a:t>
            </a: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Publication automatisée (full M2M) : meilleure performance, fiabilité, coût maîtrisé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S’équiper d’une solution automatisée éprouvée : Ackomas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Leader sur son marché et accompagnant de nombreux fabricants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Sécurité, intégrité et traçabilité des données garanties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Plébiscitée pour sa simplicité d’utilisation et son ergonomie conviviale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Garantir une continuité de service et une évolution maîtrisée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Equipes expertes en DM/DMDIV et règlementations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Tests quotidiens &amp; Echanges directs avec la Commission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Mises à jour régulières vers EUDAMED et autres bases règlementaires</a:t>
            </a: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CE9804-A361-B929-F250-B5A91F1B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4B2CEE-9D3E-8ACD-2230-999FC48C14CF}"/>
              </a:ext>
            </a:extLst>
          </p:cNvPr>
          <p:cNvSpPr txBox="1"/>
          <p:nvPr/>
        </p:nvSpPr>
        <p:spPr>
          <a:xfrm>
            <a:off x="2446384" y="1235248"/>
            <a:ext cx="94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Une exigence opérationnelle incontournable avec EUDAMED</a:t>
            </a:r>
          </a:p>
        </p:txBody>
      </p:sp>
      <p:pic>
        <p:nvPicPr>
          <p:cNvPr id="6" name="Image 5" descr="Une image contenant art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41EDB607-B9AB-09BC-724F-CDEE52CD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9" y="1200989"/>
            <a:ext cx="2257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F94F-DFF0-A1E2-7B04-B4D96693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D6FA8-1350-F614-C779-B82B212E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789709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DM?4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r>
              <a:rPr lang="fr-FR" sz="24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ème</a:t>
            </a: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 enjeu : Collecter et publier ses données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03F5C90-E7AB-EB64-3521-2B3324763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84" y="2011144"/>
            <a:ext cx="9437326" cy="42499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Connaître ses données pour mieux décider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Les fabricants de DM ne peuvent plus fonctionner sans un socle de données fiables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L’absence ou la non-qualité de données génère des coûts de collecte inévitables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Les Responsables d’Affaires Règlementaires doivent être mobilisés sur des tâches d’expertise et  de suivi, non de saisie manuelle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Structurer et maîtriser la gestion des données 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Se concentrer sur les données réellement exigées par EUDAMED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Identifier les sources fiables dans l’entreprise et structurer l’information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Améliorer la qualité des données collectées en travaillant par exception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Automatiser la publication vers EUDAMED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S’appuyer sur une solution externe éprouvée et un partenaire de confiance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Sécuriser les processus de création, modification et publication des dispositifs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Quand c’est possible, intégrer le référentiel règlementaire ACKOMAS dans le schéma directeur SI pour une automatisation de bout en bout</a:t>
            </a:r>
          </a:p>
          <a:p>
            <a:pPr marL="635508" lvl="1" indent="-342900" algn="just">
              <a:lnSpc>
                <a:spcPct val="100000"/>
              </a:lnSpc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35508" lvl="1" indent="-342900" algn="just">
              <a:lnSpc>
                <a:spcPct val="100000"/>
              </a:lnSpc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indent="-18256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795683-E981-5FCB-0AF0-BF548C51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04EDB7-F3C8-49C5-8B46-C6067B63233D}"/>
              </a:ext>
            </a:extLst>
          </p:cNvPr>
          <p:cNvSpPr txBox="1"/>
          <p:nvPr/>
        </p:nvSpPr>
        <p:spPr>
          <a:xfrm>
            <a:off x="2446384" y="1235248"/>
            <a:ext cx="943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qualité des données : un impératif pour les fabricants de Dispositifs Médicaux</a:t>
            </a:r>
          </a:p>
        </p:txBody>
      </p:sp>
      <p:pic>
        <p:nvPicPr>
          <p:cNvPr id="6" name="Image 5" descr="Une image contenant art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D7B608C9-1492-18DB-A7AC-90C6F100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9" y="1200989"/>
            <a:ext cx="2257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69A54-2321-436B-BE7F-3184350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7C813-AAD2-8133-9055-8BDA6251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789709" cy="748454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DM?4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r>
              <a:rPr lang="fr-FR" sz="24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ème</a:t>
            </a: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 enjeu : Assurer la confiance des patients, des professionnels et des décideurs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AA4B64E-D2AC-7996-0E74-5633C92B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84" y="2011144"/>
            <a:ext cx="9437326" cy="42499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Transformer la conformité en avantage concurrentiel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Adéquation produit/données = Crédibilité, </a:t>
            </a:r>
            <a:r>
              <a:rPr lang="fr-FR" sz="1400" dirty="0" err="1">
                <a:latin typeface="Poppins" panose="00000500000000000000" pitchFamily="2" charset="0"/>
                <a:cs typeface="Poppins" panose="00000500000000000000" pitchFamily="2" charset="0"/>
              </a:rPr>
              <a:t>auditabilité</a:t>
            </a: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, sécurité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Meilleure réactivité en cas de rappel ou de crise = gain de temps et de réputation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Transparence = Confiance des clients, des autorités et des partenaires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Concilier conformité et stratégie d’entreprise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Anticiper les ruptures et piloter les priorités en période de tension d’approvisionnement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Créer un lien clair entre les données règlementaires et décisions économiques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Dynamiser l’accès au marché européen tout en maintenant les marges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Capitaliser sur la gouvernance des données pour créer de la valeur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Optimiser les ressources règlementaires (internes ou externes)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Accélérer l’innovation et les projets d’expansion (M&amp;A, nouveaux marchés)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Mieux valoriser son entreprise face aux partenaires, financeurs et autorités.</a:t>
            </a:r>
          </a:p>
          <a:p>
            <a:pPr marL="182563" indent="-18256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3FE39-9BEB-958E-7B5E-5DAFA026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9EC061-A4E1-EBC4-FA0F-1582E22262B7}"/>
              </a:ext>
            </a:extLst>
          </p:cNvPr>
          <p:cNvSpPr txBox="1"/>
          <p:nvPr/>
        </p:nvSpPr>
        <p:spPr>
          <a:xfrm>
            <a:off x="2446384" y="1235248"/>
            <a:ext cx="943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règlementaire ne doit pas être vécu comme un frein, mais comme un levier de performance</a:t>
            </a:r>
          </a:p>
        </p:txBody>
      </p:sp>
      <p:pic>
        <p:nvPicPr>
          <p:cNvPr id="6" name="Image 5" descr="Une image contenant art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4F70E1BD-958D-07C6-B6AA-5F4B8930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9" y="1200989"/>
            <a:ext cx="2257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4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133D3-3D48-ED8A-B711-72C2D4E3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64562-1AC1-3DFC-984E-405E010E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9" y="148796"/>
            <a:ext cx="11750798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Prochaines étapes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271071A-0E42-87F6-BC62-5D22F11EE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58616"/>
              </p:ext>
            </p:extLst>
          </p:nvPr>
        </p:nvGraphicFramePr>
        <p:xfrm>
          <a:off x="1105536" y="1506569"/>
          <a:ext cx="10058399" cy="42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616">
                  <a:extLst>
                    <a:ext uri="{9D8B030D-6E8A-4147-A177-3AD203B41FA5}">
                      <a16:colId xmlns:a16="http://schemas.microsoft.com/office/drawing/2014/main" val="465048072"/>
                    </a:ext>
                  </a:extLst>
                </a:gridCol>
                <a:gridCol w="8245167">
                  <a:extLst>
                    <a:ext uri="{9D8B030D-6E8A-4147-A177-3AD203B41FA5}">
                      <a16:colId xmlns:a16="http://schemas.microsoft.com/office/drawing/2014/main" val="3359478390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175346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6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Multiplication des bases règlementaires : Stratégies pour une gestion efficace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Sept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453300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63800372-7D8E-BD1D-7021-3AA5454CB340}"/>
              </a:ext>
            </a:extLst>
          </p:cNvPr>
          <p:cNvSpPr txBox="1"/>
          <p:nvPr/>
        </p:nvSpPr>
        <p:spPr>
          <a:xfrm>
            <a:off x="1105536" y="1106948"/>
            <a:ext cx="493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>
                <a:solidFill>
                  <a:srgbClr val="139D89"/>
                </a:solidFill>
              </a:rPr>
              <a:t>Prochain Webinaire Ackomas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C45575-E352-D239-D02A-D1E47C73CF56}"/>
              </a:ext>
            </a:extLst>
          </p:cNvPr>
          <p:cNvSpPr txBox="1"/>
          <p:nvPr/>
        </p:nvSpPr>
        <p:spPr>
          <a:xfrm>
            <a:off x="3929974" y="2323428"/>
            <a:ext cx="71564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/>
              <a:t>Contactez Ackomas pour vos questions</a:t>
            </a:r>
            <a:r>
              <a:rPr lang="fr-FR" b="1" dirty="0"/>
              <a:t> </a:t>
            </a:r>
            <a:r>
              <a:rPr lang="fr-FR" sz="1800" b="1" dirty="0"/>
              <a:t>générales ou spécifiques</a:t>
            </a:r>
            <a:endParaRPr lang="fr-FR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139D89"/>
                </a:solidFill>
                <a:hlinkClick r:id="rId3" tooltip="mailto:contact@ackomas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contact@ackomas.com</a:t>
            </a:r>
            <a:r>
              <a:rPr lang="fr-FR" sz="1600" b="1" dirty="0">
                <a:solidFill>
                  <a:srgbClr val="139D89"/>
                </a:solidFill>
              </a:rPr>
              <a:t> / +33(0)185416167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Contacter nos commerciaux pour plus d’informations sur la solution Ackomas</a:t>
            </a:r>
            <a:r>
              <a:rPr lang="fr-FR" sz="1800" b="1" dirty="0"/>
              <a:t> </a:t>
            </a:r>
            <a:endParaRPr lang="fr-FR" sz="1800" dirty="0"/>
          </a:p>
          <a:p>
            <a:pPr algn="just"/>
            <a:endParaRPr lang="fr-FR" b="1" dirty="0"/>
          </a:p>
        </p:txBody>
      </p:sp>
      <p:pic>
        <p:nvPicPr>
          <p:cNvPr id="17" name="Image 16" descr="Une image contenant texte, Police, écriture manuscrite, typographie&#10;&#10;Description générée automatiquement">
            <a:extLst>
              <a:ext uri="{FF2B5EF4-FFF2-40B4-BE49-F238E27FC236}">
                <a16:creationId xmlns:a16="http://schemas.microsoft.com/office/drawing/2014/main" id="{7EB482BC-1A7C-0AAE-A0FE-BC0F4B566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05536" y="2406867"/>
            <a:ext cx="2571519" cy="170931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05D944A-11B1-ED7C-75EE-0D97400EAC5D}"/>
              </a:ext>
            </a:extLst>
          </p:cNvPr>
          <p:cNvSpPr txBox="1"/>
          <p:nvPr/>
        </p:nvSpPr>
        <p:spPr>
          <a:xfrm>
            <a:off x="5688944" y="5449610"/>
            <a:ext cx="54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 </a:t>
            </a:r>
          </a:p>
          <a:p>
            <a:endParaRPr lang="fr-FR" b="1" dirty="0"/>
          </a:p>
        </p:txBody>
      </p:sp>
      <p:pic>
        <p:nvPicPr>
          <p:cNvPr id="19" name="Image 18" descr="Une image contenant Graphique, clipart, illustration, conception&#10;&#10;Description générée automatiquement">
            <a:extLst>
              <a:ext uri="{FF2B5EF4-FFF2-40B4-BE49-F238E27FC236}">
                <a16:creationId xmlns:a16="http://schemas.microsoft.com/office/drawing/2014/main" id="{D808A632-D409-CC22-2C96-07EBAE73A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75" y="2134685"/>
            <a:ext cx="1005269" cy="1036488"/>
          </a:xfrm>
          <a:prstGeom prst="rect">
            <a:avLst/>
          </a:prstGeom>
        </p:spPr>
      </p:pic>
      <p:pic>
        <p:nvPicPr>
          <p:cNvPr id="20" name="Image 19" descr="Une image contenant texte, Visage humain, homme, affiche&#10;&#10;Description générée automatiquement">
            <a:extLst>
              <a:ext uri="{FF2B5EF4-FFF2-40B4-BE49-F238E27FC236}">
                <a16:creationId xmlns:a16="http://schemas.microsoft.com/office/drawing/2014/main" id="{54534EFB-CA9B-3FCA-540F-3AE6B8E1B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419" y="3756044"/>
            <a:ext cx="1157669" cy="2572598"/>
          </a:xfrm>
          <a:prstGeom prst="rect">
            <a:avLst/>
          </a:prstGeom>
        </p:spPr>
      </p:pic>
      <p:pic>
        <p:nvPicPr>
          <p:cNvPr id="21" name="Image 20" descr="Une image contenant texte, Visage humain, capture d’écran, Prospectus&#10;&#10;Description générée automatiquement">
            <a:extLst>
              <a:ext uri="{FF2B5EF4-FFF2-40B4-BE49-F238E27FC236}">
                <a16:creationId xmlns:a16="http://schemas.microsoft.com/office/drawing/2014/main" id="{6419779E-BF8B-3824-F454-7D114B943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007" y="3756046"/>
            <a:ext cx="1157668" cy="25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9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A5ADA9A-1EE5-44A9-BE8B-C759A529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4" y="1098786"/>
            <a:ext cx="1572737" cy="20288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F89860-71D3-4484-8572-2AFFABA4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48796"/>
            <a:ext cx="10058400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Webinaires Ackomas Q2-2025 (6/8)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Votre expert métier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516ABE-00D3-4B05-B775-C5C6AF82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68CDA7E-158E-D825-1084-BF459FFD4E7F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BDB500B4-0BEE-7B69-61C2-95E264CF1136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71B074-1E4D-49BF-C3C2-6C693557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47" t="2489"/>
          <a:stretch/>
        </p:blipFill>
        <p:spPr>
          <a:xfrm>
            <a:off x="2745534" y="1280683"/>
            <a:ext cx="3330434" cy="3577067"/>
          </a:xfrm>
          <a:prstGeom prst="rect">
            <a:avLst/>
          </a:prstGeom>
        </p:spPr>
      </p:pic>
      <p:sp>
        <p:nvSpPr>
          <p:cNvPr id="13" name="Google Shape;396;p42">
            <a:extLst>
              <a:ext uri="{FF2B5EF4-FFF2-40B4-BE49-F238E27FC236}">
                <a16:creationId xmlns:a16="http://schemas.microsoft.com/office/drawing/2014/main" id="{AEB6BADA-ED38-553C-35F7-372F3BC8657D}"/>
              </a:ext>
            </a:extLst>
          </p:cNvPr>
          <p:cNvSpPr txBox="1">
            <a:spLocks/>
          </p:cNvSpPr>
          <p:nvPr/>
        </p:nvSpPr>
        <p:spPr>
          <a:xfrm>
            <a:off x="2502875" y="4846191"/>
            <a:ext cx="3923190" cy="10275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F4E88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F4E88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F4E88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2F4E88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Proxima Nova"/>
                <a:cs typeface="Poppins" panose="00000500000000000000" pitchFamily="2" charset="0"/>
                <a:sym typeface="Proxima Nova"/>
              </a:rPr>
              <a:t>     Jean-Philippe Joubert</a:t>
            </a:r>
            <a:b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Proxima Nova"/>
              </a:rPr>
            </a:br>
            <a:b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Proxima Nova"/>
              </a:rPr>
            </a:b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Proxima Nova"/>
              </a:rPr>
              <a:t>Email: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Proxima Nova"/>
                <a:hlinkClick r:id="rId5"/>
              </a:rPr>
              <a:t>jpjoubert@ackomas.com</a:t>
            </a:r>
            <a:endParaRPr lang="fr-FR" sz="18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Proxima Nov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Proxima Nova"/>
                <a:hlinkClick r:id="rId6"/>
              </a:rPr>
              <a:t>www.ackomas.com</a:t>
            </a:r>
            <a:endParaRPr lang="fr-FR" sz="18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Proxima Nov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Proxima Nov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Proxima Nov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Proxima Nova"/>
            </a:endParaRPr>
          </a:p>
        </p:txBody>
      </p:sp>
      <p:pic>
        <p:nvPicPr>
          <p:cNvPr id="14" name="Google Shape;399;p42">
            <a:hlinkClick r:id="rId7"/>
            <a:extLst>
              <a:ext uri="{FF2B5EF4-FFF2-40B4-BE49-F238E27FC236}">
                <a16:creationId xmlns:a16="http://schemas.microsoft.com/office/drawing/2014/main" id="{D6D64C7D-6B0B-03A0-E63E-CD782AF0343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71997" y="5012112"/>
            <a:ext cx="235750" cy="23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14DE85-DB82-D754-C1CB-67062476B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08772"/>
            <a:ext cx="12192000" cy="55363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03703BE-F000-F2A2-B801-0FDB915DBD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9496" y="926525"/>
            <a:ext cx="12034684" cy="1429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2FD90E-1F96-1FE2-72E3-8470CADCA187}"/>
              </a:ext>
            </a:extLst>
          </p:cNvPr>
          <p:cNvSpPr txBox="1"/>
          <p:nvPr/>
        </p:nvSpPr>
        <p:spPr>
          <a:xfrm>
            <a:off x="6426065" y="3429000"/>
            <a:ext cx="5445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ACKOMAS est partenaire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MEDTECH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GS1Healthcare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ISPE (international Society for Pharmaceutical Engineering)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077BC5-37A0-36B8-B48A-727D138FBE40}"/>
              </a:ext>
            </a:extLst>
          </p:cNvPr>
          <p:cNvSpPr txBox="1"/>
          <p:nvPr/>
        </p:nvSpPr>
        <p:spPr>
          <a:xfrm>
            <a:off x="6426065" y="1284115"/>
            <a:ext cx="5445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ACKOMAS est un éditeur informatique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Expert en conformité règlementaire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Dédié à l’industrie des Dispositifs Médicaux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solution vers EUDAMED opérationnelle depuis 2021, 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vers les autres bases règlementaires présentes (GUDID) et à venir</a:t>
            </a:r>
          </a:p>
        </p:txBody>
      </p:sp>
    </p:spTree>
    <p:extLst>
      <p:ext uri="{BB962C8B-B14F-4D97-AF65-F5344CB8AC3E}">
        <p14:creationId xmlns:p14="http://schemas.microsoft.com/office/powerpoint/2010/main" val="128546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EC0E-4C0D-78E5-5B83-95871B5F3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71120-C77F-E4E7-9EF8-7C6FA598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48796"/>
            <a:ext cx="10058400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Webinaires Ackomas Q2-2025 (6/8)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Vos webinaires sur Q1-2025 autour d’EUDAMED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7A3C2A-E13C-8DF1-6C17-2A807309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EC11E4A0-3CFF-1FCF-FBEA-BAA05F91F588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893CBC68-DDE7-F21B-1118-B8BE75A22E69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DF1A85B-C975-1402-C92E-E9D826C0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772"/>
            <a:ext cx="12192000" cy="55363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036C9E1-333B-BA69-E31E-2ED5E5FC9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96" y="926525"/>
            <a:ext cx="12034684" cy="1429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AAF932-DFCD-A2D3-8509-9F8062A7C4CA}"/>
              </a:ext>
            </a:extLst>
          </p:cNvPr>
          <p:cNvSpPr txBox="1"/>
          <p:nvPr/>
        </p:nvSpPr>
        <p:spPr>
          <a:xfrm>
            <a:off x="2477543" y="1278990"/>
            <a:ext cx="9432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 échanges réguliers et opérationnels entre nous</a:t>
            </a:r>
          </a:p>
          <a:p>
            <a:endParaRPr lang="fr-FR" sz="2800" dirty="0">
              <a:solidFill>
                <a:srgbClr val="139D89"/>
              </a:solidFill>
            </a:endParaRPr>
          </a:p>
        </p:txBody>
      </p:sp>
      <p:pic>
        <p:nvPicPr>
          <p:cNvPr id="9" name="Image 8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69386C5-E436-B464-460E-609717D52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020" y="2066357"/>
            <a:ext cx="2430522" cy="1793008"/>
          </a:xfrm>
          <a:prstGeom prst="rect">
            <a:avLst/>
          </a:prstGeom>
        </p:spPr>
      </p:pic>
      <p:pic>
        <p:nvPicPr>
          <p:cNvPr id="5" name="Image 4" descr="Une image contenant Graphique, clipart, illustration, conception&#10;&#10;Description générée automatiquement">
            <a:extLst>
              <a:ext uri="{FF2B5EF4-FFF2-40B4-BE49-F238E27FC236}">
                <a16:creationId xmlns:a16="http://schemas.microsoft.com/office/drawing/2014/main" id="{A4DB6B78-B90D-DDF1-64AC-21E1CAD1C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751" y="1597223"/>
            <a:ext cx="784275" cy="808631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05C7AC0C-8BFC-76D8-AA82-93C02ECE0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53855"/>
              </p:ext>
            </p:extLst>
          </p:nvPr>
        </p:nvGraphicFramePr>
        <p:xfrm>
          <a:off x="2430026" y="2001538"/>
          <a:ext cx="9575161" cy="3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65">
                  <a:extLst>
                    <a:ext uri="{9D8B030D-6E8A-4147-A177-3AD203B41FA5}">
                      <a16:colId xmlns:a16="http://schemas.microsoft.com/office/drawing/2014/main" val="4283608905"/>
                    </a:ext>
                  </a:extLst>
                </a:gridCol>
                <a:gridCol w="7474035">
                  <a:extLst>
                    <a:ext uri="{9D8B030D-6E8A-4147-A177-3AD203B41FA5}">
                      <a16:colId xmlns:a16="http://schemas.microsoft.com/office/drawing/2014/main" val="3844115964"/>
                    </a:ext>
                  </a:extLst>
                </a:gridCol>
                <a:gridCol w="1186661">
                  <a:extLst>
                    <a:ext uri="{9D8B030D-6E8A-4147-A177-3AD203B41FA5}">
                      <a16:colId xmlns:a16="http://schemas.microsoft.com/office/drawing/2014/main" val="2475292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Liste des webinaires Ackomas sur Q1-2025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87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strike="dblStrike" baseline="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Projet EUDAMED : Comprendre l’essentiel?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23 Jan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15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Saisir directement ses données dans EUDAMED?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30 Jan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73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Charger des fichiers XML dans EUDAMED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13 </a:t>
                      </a:r>
                      <a:r>
                        <a:rPr lang="fr-FR" sz="1400" b="0" strike="dblStrike" kern="1200" baseline="0" noProof="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Fév</a:t>
                      </a:r>
                      <a:r>
                        <a:rPr lang="fr-FR" sz="1400" b="0" strike="dbl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48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no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fr-FR" sz="1400" b="0" strike="no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Automatisation EUDAMED : Gagnez du temps et évitez les erreurs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strike="noStrike" kern="1200" baseline="0" noProof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Sept?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65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« </a:t>
                      </a:r>
                      <a:r>
                        <a:rPr lang="fr-FR" sz="1400" b="0" kern="1200" noProof="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Legacy</a:t>
                      </a:r>
                      <a:r>
                        <a:rPr lang="fr-FR" sz="1400" b="0" kern="1200" noProof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1400" b="0" kern="1200" noProof="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Devices</a:t>
                      </a:r>
                      <a:r>
                        <a:rPr lang="fr-FR" sz="1400" b="0" kern="1200" noProof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 » : comment assurer leur conformité avec EUDAMED?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 juin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53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EUDAMED en 2025 : Quels enjeux pour les fabricants de dispositifs médicaux?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 juin 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30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Multiplication des bases règlementaires : Stratégies pour une gestion efficace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Sept?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560275"/>
                  </a:ext>
                </a:extLst>
              </a:tr>
              <a:tr h="1568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Etiquetage des dispositifs médicaux – Ce qui change avec Eudamed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Sept?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71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44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89860-71D3-4484-8572-2AFFABA4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828620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Objectifs du webinaire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1002427-D5F7-4CA1-A27C-03CD0636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2454965"/>
            <a:ext cx="9445311" cy="3429000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Faire le point sur les dernières évolutions d’EUDAMED </a:t>
            </a:r>
          </a:p>
          <a:p>
            <a:pPr marL="635508" lvl="1" indent="-342900" algn="just">
              <a:lnSpc>
                <a:spcPct val="150000"/>
              </a:lnSpc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Ce qui a changé, ce qui est confirmé, ce qui reste à venir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Clarifier les finalités et les obligations liées aux données DM/IVDD</a:t>
            </a:r>
          </a:p>
          <a:p>
            <a:pPr marL="635508" lvl="1" indent="-342900" algn="just">
              <a:lnSpc>
                <a:spcPct val="150000"/>
              </a:lnSpc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Eviter les malentendus autour des exigences et des formats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Identifier les véritables enjeux et les leviers d’action règlementaires</a:t>
            </a:r>
          </a:p>
          <a:p>
            <a:pPr marL="635508" lvl="1" indent="-342900" algn="just">
              <a:lnSpc>
                <a:spcPct val="150000"/>
              </a:lnSpc>
            </a:pPr>
            <a:r>
              <a:rPr lang="fr-FR" sz="1500" dirty="0">
                <a:latin typeface="Poppins" panose="00000500000000000000" pitchFamily="2" charset="0"/>
                <a:cs typeface="Poppins" panose="00000500000000000000" pitchFamily="2" charset="0"/>
              </a:rPr>
              <a:t>Ce qu’il faut anticiper, sécuriser, valoriser dans la démarche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latin typeface="Poppins" panose="00000500000000000000" pitchFamily="2" charset="0"/>
                <a:cs typeface="Poppins" panose="00000500000000000000" pitchFamily="2" charset="0"/>
              </a:rPr>
              <a:t>Partager les bonnes pratiques et retours d’expérience </a:t>
            </a:r>
          </a:p>
          <a:p>
            <a:pPr marL="635508" lvl="1" indent="-342900" algn="just">
              <a:lnSpc>
                <a:spcPct val="150000"/>
              </a:lnSpc>
            </a:pPr>
            <a:r>
              <a:rPr lang="fr-FR" sz="1500" dirty="0">
                <a:latin typeface="Poppins" panose="00000500000000000000" pitchFamily="2" charset="0"/>
                <a:cs typeface="Poppins" panose="00000500000000000000" pitchFamily="2" charset="0"/>
              </a:rPr>
              <a:t>Méthodes éprouvées, outils fiables, accompagnement utile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indent="-1825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516ABE-00D3-4B05-B775-C5C6AF82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4B84E5-F6FF-DEFA-2A08-241DFE997C45}"/>
              </a:ext>
            </a:extLst>
          </p:cNvPr>
          <p:cNvSpPr txBox="1"/>
          <p:nvPr/>
        </p:nvSpPr>
        <p:spPr>
          <a:xfrm>
            <a:off x="2438400" y="1272865"/>
            <a:ext cx="8961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J-7 mois avant la première échéance EUDAMED : se préparer concrètement </a:t>
            </a:r>
          </a:p>
        </p:txBody>
      </p:sp>
      <p:pic>
        <p:nvPicPr>
          <p:cNvPr id="14" name="Image 13" descr="Une image contenant cercle, Graphique, symbole, conception&#10;&#10;Description générée automatiquement">
            <a:extLst>
              <a:ext uri="{FF2B5EF4-FFF2-40B4-BE49-F238E27FC236}">
                <a16:creationId xmlns:a16="http://schemas.microsoft.com/office/drawing/2014/main" id="{4C423D4C-6D2C-05D2-17F8-9692E908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289" y="2026334"/>
            <a:ext cx="2130111" cy="14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14542-5115-1287-199A-3E32B63E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38793-41C6-FBB8-9FCA-1FF79FAC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828620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Recentrer le débat sur les faits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528036-D686-7D71-E781-5E53BA38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791" y="1422400"/>
            <a:ext cx="9652000" cy="3880048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Les demandes initiales relatives aux règlements 2017/745 (MDR) et 2017/746 (IVDR) ont permis de garantir le calendrier règlementaire et d’apporter des informations pertinentes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Plusieurs états européens, dont la France, s’appuie dorénavant sur la base EUDAMED pour les enregistrements de dispositifs médicaux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Le règlement 2024/1860 a permis une mise en œuvre progressive d’EUDAMED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Le module EUDAMED UDI/DEV est opérationnel depuis 2021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L’audit de la Commission est terminé ; la publication au JO de l’UE est attendue sous peu</a:t>
            </a:r>
          </a:p>
          <a:p>
            <a:pPr marL="355600" indent="-3556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Le contexte international (protectionnisme renforcé, notamment aux Etats-Unis) renforce le besoin de traçabilité et de souveraineté règlementaire.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indent="-18256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41F62C-151C-8E6E-BDBB-59896B06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5A6A1A-C4E6-25EA-7BED-111AAF19F831}"/>
              </a:ext>
            </a:extLst>
          </p:cNvPr>
          <p:cNvSpPr txBox="1"/>
          <p:nvPr/>
        </p:nvSpPr>
        <p:spPr>
          <a:xfrm>
            <a:off x="2806700" y="4959779"/>
            <a:ext cx="901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L’enregistrement des Dispositifs Médicaux dans EUDAMED deviendra obligatoire à compter du </a:t>
            </a:r>
            <a:r>
              <a:rPr lang="fr-FR" sz="2000" b="1" u="sng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janvier 2026</a:t>
            </a:r>
          </a:p>
        </p:txBody>
      </p:sp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6FEBB7E7-8A65-636B-5ADA-5CCD8DE937EE}"/>
              </a:ext>
            </a:extLst>
          </p:cNvPr>
          <p:cNvSpPr/>
          <p:nvPr/>
        </p:nvSpPr>
        <p:spPr>
          <a:xfrm>
            <a:off x="1978791" y="5104229"/>
            <a:ext cx="749300" cy="542096"/>
          </a:xfrm>
          <a:prstGeom prst="stripedRightArrow">
            <a:avLst/>
          </a:prstGeom>
          <a:solidFill>
            <a:srgbClr val="139D89"/>
          </a:solidFill>
          <a:ln>
            <a:solidFill>
              <a:srgbClr val="139D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242768-15BF-FEF9-8DEF-E24A6CDA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8" y="1553739"/>
            <a:ext cx="1608569" cy="30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70DC544-2496-9EFA-8B1F-83632FE8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A104F5-CD66-10E3-1AD8-E5F1F63DD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827F-40AF-2E4C-825E-404E3358A457}" type="slidenum">
              <a:rPr kumimoji="0" lang="fr-FR" sz="1867" b="1" i="0" u="none" strike="noStrike" kern="1200" cap="none" spc="0" normalizeH="0" baseline="0" noProof="0" smtClean="0">
                <a:ln>
                  <a:noFill/>
                </a:ln>
                <a:solidFill>
                  <a:srgbClr val="6EC6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67" b="1" i="0" u="none" strike="noStrike" kern="1200" cap="none" spc="0" normalizeH="0" baseline="0" noProof="0" dirty="0">
              <a:ln>
                <a:noFill/>
              </a:ln>
              <a:solidFill>
                <a:srgbClr val="6EC6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7DC4A0-4C67-462A-D6F9-54BCED0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80000"/>
            <a:ext cx="10470776" cy="478800"/>
          </a:xfrm>
        </p:spPr>
        <p:txBody>
          <a:bodyPr/>
          <a:lstStyle/>
          <a:p>
            <a:r>
              <a:rPr lang="fr-FR" dirty="0"/>
              <a:t>Calendrier du déploiement progressif d’EUDAMED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151B45-891A-02E3-BE36-A74B8587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93" y="1164582"/>
            <a:ext cx="9545407" cy="521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51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637C-3EDB-47DB-E43B-C5374B4B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5F23004-E8D7-034B-1742-FC166673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00" y="1156447"/>
            <a:ext cx="9889200" cy="493955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b="1" dirty="0"/>
              <a:t>Première mise sur le marché </a:t>
            </a:r>
            <a:r>
              <a:rPr lang="fr-FR" b="1" dirty="0">
                <a:solidFill>
                  <a:schemeClr val="accent6"/>
                </a:solidFill>
              </a:rPr>
              <a:t>après</a:t>
            </a:r>
            <a:r>
              <a:rPr lang="fr-FR" b="1" dirty="0"/>
              <a:t> l’utilisation obligatoire du module d’enregistrement des dispositifs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En cas de première mise sur le marché d’un dispositif </a:t>
            </a:r>
          </a:p>
          <a:p>
            <a:pPr lvl="1"/>
            <a:r>
              <a:rPr lang="fr-FR" dirty="0"/>
              <a:t>MDR ou IVDR </a:t>
            </a:r>
          </a:p>
          <a:p>
            <a:pPr lvl="1"/>
            <a:r>
              <a:rPr lang="fr-FR" dirty="0"/>
              <a:t>Système et nécessaires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à l’exception </a:t>
            </a:r>
            <a:r>
              <a:rPr lang="fr-FR" dirty="0"/>
              <a:t>des dispositifs sur-mesure et DM en cours d’investigation clinique qui </a:t>
            </a:r>
            <a:r>
              <a:rPr lang="fr-FR" dirty="0">
                <a:solidFill>
                  <a:schemeClr val="accent4"/>
                </a:solidFill>
              </a:rPr>
              <a:t>ne doivent pas être enregistrés </a:t>
            </a:r>
            <a:r>
              <a:rPr lang="fr-FR" dirty="0"/>
              <a:t>dans le module enregistrement des dispositifs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4"/>
                </a:solidFill>
              </a:rPr>
              <a:t>APRES</a:t>
            </a:r>
            <a:r>
              <a:rPr lang="fr-FR" dirty="0"/>
              <a:t> la déclaration de l’utilisation obligatoire du module enregistrement des dispositifs, ce dernier devra être enregistré </a:t>
            </a:r>
            <a:r>
              <a:rPr lang="fr-FR" dirty="0">
                <a:solidFill>
                  <a:schemeClr val="accent4"/>
                </a:solidFill>
              </a:rPr>
              <a:t>AVANT la mise sur le marché </a:t>
            </a:r>
            <a:r>
              <a:rPr lang="fr-FR" dirty="0"/>
              <a:t>dans EUDAMED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03E810-DDB3-DF68-6D72-277622197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827F-40AF-2E4C-825E-404E3358A457}" type="slidenum">
              <a:rPr kumimoji="0" lang="fr-FR" sz="1867" b="1" i="0" u="none" strike="noStrike" kern="1200" cap="none" spc="0" normalizeH="0" baseline="0" noProof="0" smtClean="0">
                <a:ln>
                  <a:noFill/>
                </a:ln>
                <a:solidFill>
                  <a:srgbClr val="6EC6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67" b="1" i="0" u="none" strike="noStrike" kern="1200" cap="none" spc="0" normalizeH="0" baseline="0" noProof="0" dirty="0">
              <a:ln>
                <a:noFill/>
              </a:ln>
              <a:solidFill>
                <a:srgbClr val="6EC6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85FF3F7-6F00-B7D1-99BE-CE907D7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d’enregistrement des dispositifs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8D3DDC9-CA14-2458-626A-30676A99EAA9}"/>
              </a:ext>
            </a:extLst>
          </p:cNvPr>
          <p:cNvGrpSpPr/>
          <p:nvPr/>
        </p:nvGrpSpPr>
        <p:grpSpPr>
          <a:xfrm>
            <a:off x="878836" y="4162858"/>
            <a:ext cx="10315331" cy="1641731"/>
            <a:chOff x="149337" y="4212557"/>
            <a:chExt cx="11357358" cy="2083522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D9C00E7-7142-9916-F0C2-E0D2D1DA9B12}"/>
                </a:ext>
              </a:extLst>
            </p:cNvPr>
            <p:cNvGrpSpPr/>
            <p:nvPr/>
          </p:nvGrpSpPr>
          <p:grpSpPr>
            <a:xfrm>
              <a:off x="149337" y="4212557"/>
              <a:ext cx="11357358" cy="2083522"/>
              <a:chOff x="112983" y="4679484"/>
              <a:chExt cx="11357358" cy="2083522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48B3A37A-065B-0E0B-CE1F-CDCD27D4E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8479" y="5608343"/>
                <a:ext cx="0" cy="7419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A05EEB96-1988-E945-3C7D-60BF2A339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5952" y="5608342"/>
                <a:ext cx="3" cy="11546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FA8BE94-E061-A386-91E1-9180878F8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447" y="5571292"/>
                <a:ext cx="0" cy="7419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Flèche : droite 4">
                <a:extLst>
                  <a:ext uri="{FF2B5EF4-FFF2-40B4-BE49-F238E27FC236}">
                    <a16:creationId xmlns:a16="http://schemas.microsoft.com/office/drawing/2014/main" id="{31C1154B-90D9-6845-0F80-3BEBDFD5A6D2}"/>
                  </a:ext>
                </a:extLst>
              </p:cNvPr>
              <p:cNvSpPr/>
              <p:nvPr/>
            </p:nvSpPr>
            <p:spPr>
              <a:xfrm>
                <a:off x="721659" y="4930317"/>
                <a:ext cx="10748682" cy="932329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94BB61-4A6B-1A5C-86D2-0A2985FDD562}"/>
                  </a:ext>
                </a:extLst>
              </p:cNvPr>
              <p:cNvSpPr/>
              <p:nvPr/>
            </p:nvSpPr>
            <p:spPr>
              <a:xfrm>
                <a:off x="747988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Juil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D8DC14-C209-AEF4-73B1-226E2067F03D}"/>
                  </a:ext>
                </a:extLst>
              </p:cNvPr>
              <p:cNvSpPr/>
              <p:nvPr/>
            </p:nvSpPr>
            <p:spPr>
              <a:xfrm>
                <a:off x="1276906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Aout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229A8C7-FB9D-265C-A75D-073835457DDB}"/>
                  </a:ext>
                </a:extLst>
              </p:cNvPr>
              <p:cNvSpPr/>
              <p:nvPr/>
            </p:nvSpPr>
            <p:spPr>
              <a:xfrm>
                <a:off x="1805824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20B480-BE2A-A6ED-30B8-78A14512B10F}"/>
                  </a:ext>
                </a:extLst>
              </p:cNvPr>
              <p:cNvSpPr/>
              <p:nvPr/>
            </p:nvSpPr>
            <p:spPr>
              <a:xfrm>
                <a:off x="2334742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Oct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05CCAB-AB82-6E8F-CE8F-3CFC74E960C3}"/>
                  </a:ext>
                </a:extLst>
              </p:cNvPr>
              <p:cNvSpPr/>
              <p:nvPr/>
            </p:nvSpPr>
            <p:spPr>
              <a:xfrm>
                <a:off x="2863660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Nov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E7915C-D6EF-9316-C113-009507C67AA2}"/>
                  </a:ext>
                </a:extLst>
              </p:cNvPr>
              <p:cNvSpPr/>
              <p:nvPr/>
            </p:nvSpPr>
            <p:spPr>
              <a:xfrm>
                <a:off x="3392578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FBDC71-2A9E-DC7E-D1AD-ACA1FA355A13}"/>
                  </a:ext>
                </a:extLst>
              </p:cNvPr>
              <p:cNvSpPr/>
              <p:nvPr/>
            </p:nvSpPr>
            <p:spPr>
              <a:xfrm>
                <a:off x="3921496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Jan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B9D94C-50FA-AD63-149E-E481F0C5BD37}"/>
                  </a:ext>
                </a:extLst>
              </p:cNvPr>
              <p:cNvSpPr/>
              <p:nvPr/>
            </p:nvSpPr>
            <p:spPr>
              <a:xfrm>
                <a:off x="4450414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Fev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145499-62D0-1676-0CF0-E3CB0EAD7A3F}"/>
                  </a:ext>
                </a:extLst>
              </p:cNvPr>
              <p:cNvSpPr/>
              <p:nvPr/>
            </p:nvSpPr>
            <p:spPr>
              <a:xfrm>
                <a:off x="4979332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20F2EB-1071-1E20-4418-50676490CC73}"/>
                  </a:ext>
                </a:extLst>
              </p:cNvPr>
              <p:cNvSpPr/>
              <p:nvPr/>
            </p:nvSpPr>
            <p:spPr>
              <a:xfrm>
                <a:off x="5508250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Avr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E735AB-7048-17E7-82E1-E59D1AE26CEA}"/>
                  </a:ext>
                </a:extLst>
              </p:cNvPr>
              <p:cNvSpPr/>
              <p:nvPr/>
            </p:nvSpPr>
            <p:spPr>
              <a:xfrm>
                <a:off x="6037168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5F5ED7-F501-4106-4DC1-8B89B3DA3FE5}"/>
                  </a:ext>
                </a:extLst>
              </p:cNvPr>
              <p:cNvSpPr/>
              <p:nvPr/>
            </p:nvSpPr>
            <p:spPr>
              <a:xfrm>
                <a:off x="6566086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Juin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41C653-B319-C57A-E2C3-9B3EB5AB4116}"/>
                  </a:ext>
                </a:extLst>
              </p:cNvPr>
              <p:cNvSpPr/>
              <p:nvPr/>
            </p:nvSpPr>
            <p:spPr>
              <a:xfrm>
                <a:off x="7095004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Juil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0DA90C-2B20-E4E9-6997-5FF965EC1CEB}"/>
                  </a:ext>
                </a:extLst>
              </p:cNvPr>
              <p:cNvSpPr/>
              <p:nvPr/>
            </p:nvSpPr>
            <p:spPr>
              <a:xfrm>
                <a:off x="7623922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Aout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731A53F-5F25-F906-2CF9-989BA30C8D5F}"/>
                  </a:ext>
                </a:extLst>
              </p:cNvPr>
              <p:cNvSpPr/>
              <p:nvPr/>
            </p:nvSpPr>
            <p:spPr>
              <a:xfrm>
                <a:off x="8152840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A67CF0-FF4D-BBAE-11DD-3EE7D0607E0A}"/>
                  </a:ext>
                </a:extLst>
              </p:cNvPr>
              <p:cNvSpPr/>
              <p:nvPr/>
            </p:nvSpPr>
            <p:spPr>
              <a:xfrm>
                <a:off x="8681758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Oct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ADEBD4-5C97-0E8F-8ED7-A7DFE7063CFC}"/>
                  </a:ext>
                </a:extLst>
              </p:cNvPr>
              <p:cNvSpPr/>
              <p:nvPr/>
            </p:nvSpPr>
            <p:spPr>
              <a:xfrm>
                <a:off x="9210676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Nov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2107D49-1B71-0052-1891-0340240C5558}"/>
                  </a:ext>
                </a:extLst>
              </p:cNvPr>
              <p:cNvSpPr/>
              <p:nvPr/>
            </p:nvSpPr>
            <p:spPr>
              <a:xfrm>
                <a:off x="9739594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78C8C-BE4F-0998-4A2D-C4A2069A216D}"/>
                  </a:ext>
                </a:extLst>
              </p:cNvPr>
              <p:cNvSpPr/>
              <p:nvPr/>
            </p:nvSpPr>
            <p:spPr>
              <a:xfrm>
                <a:off x="10268512" y="5221669"/>
                <a:ext cx="528918" cy="34962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Jan</a:t>
                </a: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E6F4793A-220D-6858-66E0-67ACCBFBC92A}"/>
                  </a:ext>
                </a:extLst>
              </p:cNvPr>
              <p:cNvSpPr/>
              <p:nvPr/>
            </p:nvSpPr>
            <p:spPr>
              <a:xfrm>
                <a:off x="1012446" y="4679484"/>
                <a:ext cx="3262492" cy="39650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57000"/>
                    </a:schemeClr>
                  </a:gs>
                  <a:gs pos="39000">
                    <a:schemeClr val="accent6"/>
                  </a:gs>
                  <a:gs pos="67000">
                    <a:schemeClr val="accent6"/>
                  </a:gs>
                  <a:gs pos="4641">
                    <a:srgbClr val="3F6B87">
                      <a:lumMod val="46000"/>
                      <a:lumOff val="54000"/>
                    </a:srgbClr>
                  </a:gs>
                  <a:gs pos="100000">
                    <a:schemeClr val="accent1">
                      <a:alpha val="30000"/>
                      <a:lumMod val="72000"/>
                    </a:schemeClr>
                  </a:gs>
                </a:gsLst>
                <a:lin ang="7800000" scaled="0"/>
                <a:tileRect/>
              </a:gra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mois de période de transition</a:t>
                </a:r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7DA37789-2F1E-B5ED-F9D3-E8C2B9F5739E}"/>
                  </a:ext>
                </a:extLst>
              </p:cNvPr>
              <p:cNvSpPr/>
              <p:nvPr/>
            </p:nvSpPr>
            <p:spPr>
              <a:xfrm>
                <a:off x="112983" y="5655065"/>
                <a:ext cx="768440" cy="321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2025</a:t>
                </a:r>
              </a:p>
            </p:txBody>
          </p:sp>
          <p:sp>
            <p:nvSpPr>
              <p:cNvPr id="28" name="Rectangle : coins arrondis 27">
                <a:extLst>
                  <a:ext uri="{FF2B5EF4-FFF2-40B4-BE49-F238E27FC236}">
                    <a16:creationId xmlns:a16="http://schemas.microsoft.com/office/drawing/2014/main" id="{64D963F2-6666-5B34-91FD-1BF83980AC48}"/>
                  </a:ext>
                </a:extLst>
              </p:cNvPr>
              <p:cNvSpPr/>
              <p:nvPr/>
            </p:nvSpPr>
            <p:spPr>
              <a:xfrm>
                <a:off x="3704523" y="5689370"/>
                <a:ext cx="962856" cy="33356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2026</a:t>
                </a:r>
              </a:p>
            </p:txBody>
          </p:sp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D428098F-63CD-3F98-D08D-E4756D0562C2}"/>
                  </a:ext>
                </a:extLst>
              </p:cNvPr>
              <p:cNvSpPr/>
              <p:nvPr/>
            </p:nvSpPr>
            <p:spPr>
              <a:xfrm>
                <a:off x="10029826" y="5689370"/>
                <a:ext cx="962856" cy="33356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2027</a:t>
                </a:r>
              </a:p>
            </p:txBody>
          </p:sp>
        </p:grpSp>
        <p:sp>
          <p:nvSpPr>
            <p:cNvPr id="38" name="Flèche : droite 37">
              <a:extLst>
                <a:ext uri="{FF2B5EF4-FFF2-40B4-BE49-F238E27FC236}">
                  <a16:creationId xmlns:a16="http://schemas.microsoft.com/office/drawing/2014/main" id="{DF64CC20-6E00-94DF-C18E-54EE20BE49FB}"/>
                </a:ext>
              </a:extLst>
            </p:cNvPr>
            <p:cNvSpPr/>
            <p:nvPr/>
          </p:nvSpPr>
          <p:spPr>
            <a:xfrm>
              <a:off x="4222306" y="5564269"/>
              <a:ext cx="7096464" cy="682738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Enregistrement des premières mises sur le marché dispositifs 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61922DA-7A30-A16D-FCA8-C82ACDE3FDE6}"/>
              </a:ext>
            </a:extLst>
          </p:cNvPr>
          <p:cNvSpPr/>
          <p:nvPr/>
        </p:nvSpPr>
        <p:spPr>
          <a:xfrm>
            <a:off x="810803" y="5370631"/>
            <a:ext cx="1970335" cy="867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 au JOEU de la pleine fonctionnalité du module enregistrement des dispositifs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D996BF-E3A3-BABE-D422-621C11A16AE7}"/>
              </a:ext>
            </a:extLst>
          </p:cNvPr>
          <p:cNvSpPr/>
          <p:nvPr/>
        </p:nvSpPr>
        <p:spPr>
          <a:xfrm>
            <a:off x="3603372" y="5765922"/>
            <a:ext cx="1970335" cy="867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Utilisation obligatoire du module enregistrement des dispositifs</a:t>
            </a:r>
          </a:p>
        </p:txBody>
      </p:sp>
    </p:spTree>
    <p:extLst>
      <p:ext uri="{BB962C8B-B14F-4D97-AF65-F5344CB8AC3E}">
        <p14:creationId xmlns:p14="http://schemas.microsoft.com/office/powerpoint/2010/main" val="12045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CED4FC50-442B-AD43-D0DB-BEC0F7717F9D}"/>
              </a:ext>
            </a:extLst>
          </p:cNvPr>
          <p:cNvCxnSpPr>
            <a:cxnSpLocks/>
          </p:cNvCxnSpPr>
          <p:nvPr/>
        </p:nvCxnSpPr>
        <p:spPr>
          <a:xfrm>
            <a:off x="7544343" y="3310843"/>
            <a:ext cx="0" cy="17565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54B2C8-75B9-C549-39AF-B466E59C8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Première mise sur le marché </a:t>
            </a:r>
            <a:r>
              <a:rPr lang="fr-FR" b="1" dirty="0">
                <a:solidFill>
                  <a:schemeClr val="accent6"/>
                </a:solidFill>
              </a:rPr>
              <a:t>avant </a:t>
            </a:r>
            <a:r>
              <a:rPr lang="fr-FR" b="1" dirty="0"/>
              <a:t>l’utilisation obligatoire du module d’enregistrement des dispositifs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0A40EE-4031-40F1-B981-5115200F4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827F-40AF-2E4C-825E-404E3358A457}" type="slidenum">
              <a:rPr kumimoji="0" lang="fr-FR" sz="1867" b="1" i="0" u="none" strike="noStrike" kern="1200" cap="none" spc="0" normalizeH="0" baseline="0" noProof="0" smtClean="0">
                <a:ln>
                  <a:noFill/>
                </a:ln>
                <a:solidFill>
                  <a:srgbClr val="6EC6D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67" b="1" i="0" u="none" strike="noStrike" kern="1200" cap="none" spc="0" normalizeH="0" baseline="0" noProof="0" dirty="0">
              <a:ln>
                <a:noFill/>
              </a:ln>
              <a:solidFill>
                <a:srgbClr val="6EC6D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3B4A3D0-7AD9-4333-D36E-2FF549C2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d’enregistrement des dispositifs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03002FF-8854-85F7-C346-3FC04255EE77}"/>
              </a:ext>
            </a:extLst>
          </p:cNvPr>
          <p:cNvGrpSpPr/>
          <p:nvPr/>
        </p:nvGrpSpPr>
        <p:grpSpPr>
          <a:xfrm>
            <a:off x="938334" y="2608134"/>
            <a:ext cx="10315331" cy="1641731"/>
            <a:chOff x="112983" y="4679484"/>
            <a:chExt cx="11357358" cy="2083522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E16A2EC3-8AD1-F364-0898-BD3D05C05C0E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479" y="5608343"/>
              <a:ext cx="0" cy="7419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858D406-0676-756F-4297-014E396A9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5952" y="5608342"/>
              <a:ext cx="3" cy="1154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3B52615-70CA-3C2A-1470-36BC9A5E98D7}"/>
                </a:ext>
              </a:extLst>
            </p:cNvPr>
            <p:cNvCxnSpPr>
              <a:cxnSpLocks/>
            </p:cNvCxnSpPr>
            <p:nvPr/>
          </p:nvCxnSpPr>
          <p:spPr>
            <a:xfrm>
              <a:off x="1012447" y="5571292"/>
              <a:ext cx="0" cy="7419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F02CAF6E-2AC2-6A6C-7C3F-3E302EC37EC0}"/>
                </a:ext>
              </a:extLst>
            </p:cNvPr>
            <p:cNvSpPr/>
            <p:nvPr/>
          </p:nvSpPr>
          <p:spPr>
            <a:xfrm>
              <a:off x="721659" y="4930317"/>
              <a:ext cx="10748682" cy="932329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E2564C-CAC8-C3D7-7FA6-7C66FC006E4E}"/>
                </a:ext>
              </a:extLst>
            </p:cNvPr>
            <p:cNvSpPr/>
            <p:nvPr/>
          </p:nvSpPr>
          <p:spPr>
            <a:xfrm>
              <a:off x="747988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Juil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195338-10B2-8BE7-9254-8980BE026C6E}"/>
                </a:ext>
              </a:extLst>
            </p:cNvPr>
            <p:cNvSpPr/>
            <p:nvPr/>
          </p:nvSpPr>
          <p:spPr>
            <a:xfrm>
              <a:off x="1276906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Aout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901A40-B001-FD7A-BEB2-3416566323CC}"/>
                </a:ext>
              </a:extLst>
            </p:cNvPr>
            <p:cNvSpPr/>
            <p:nvPr/>
          </p:nvSpPr>
          <p:spPr>
            <a:xfrm>
              <a:off x="1805824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10514D-C47F-FCFF-CBE9-2FD2FD679EDD}"/>
                </a:ext>
              </a:extLst>
            </p:cNvPr>
            <p:cNvSpPr/>
            <p:nvPr/>
          </p:nvSpPr>
          <p:spPr>
            <a:xfrm>
              <a:off x="2334742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B61B17-42E7-1BF2-A869-7D9ACACBAF3D}"/>
                </a:ext>
              </a:extLst>
            </p:cNvPr>
            <p:cNvSpPr/>
            <p:nvPr/>
          </p:nvSpPr>
          <p:spPr>
            <a:xfrm>
              <a:off x="2863660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DF742B-A3CC-B6B0-DBDC-1C639918FD62}"/>
                </a:ext>
              </a:extLst>
            </p:cNvPr>
            <p:cNvSpPr/>
            <p:nvPr/>
          </p:nvSpPr>
          <p:spPr>
            <a:xfrm>
              <a:off x="3392578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889939-57DA-C02E-9E87-44DC65C45C63}"/>
                </a:ext>
              </a:extLst>
            </p:cNvPr>
            <p:cNvSpPr/>
            <p:nvPr/>
          </p:nvSpPr>
          <p:spPr>
            <a:xfrm>
              <a:off x="3921496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BEC7F8-02F6-533F-C760-3AAABBC72A8C}"/>
                </a:ext>
              </a:extLst>
            </p:cNvPr>
            <p:cNvSpPr/>
            <p:nvPr/>
          </p:nvSpPr>
          <p:spPr>
            <a:xfrm>
              <a:off x="4450414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B5F7E6-E027-50C0-795C-96FB096FEE73}"/>
                </a:ext>
              </a:extLst>
            </p:cNvPr>
            <p:cNvSpPr/>
            <p:nvPr/>
          </p:nvSpPr>
          <p:spPr>
            <a:xfrm>
              <a:off x="4979332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9E1C7F-C9FA-29ED-91B9-F515B75CBF30}"/>
                </a:ext>
              </a:extLst>
            </p:cNvPr>
            <p:cNvSpPr/>
            <p:nvPr/>
          </p:nvSpPr>
          <p:spPr>
            <a:xfrm>
              <a:off x="5508250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Avr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0E1FB5-4165-E7A7-DC53-386C027E944D}"/>
                </a:ext>
              </a:extLst>
            </p:cNvPr>
            <p:cNvSpPr/>
            <p:nvPr/>
          </p:nvSpPr>
          <p:spPr>
            <a:xfrm>
              <a:off x="6037168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3FDC5E-222E-C521-DB7C-7A0987FAA2AD}"/>
                </a:ext>
              </a:extLst>
            </p:cNvPr>
            <p:cNvSpPr/>
            <p:nvPr/>
          </p:nvSpPr>
          <p:spPr>
            <a:xfrm>
              <a:off x="6566086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5E9877-84F7-7D81-DB13-C26E20EA8305}"/>
                </a:ext>
              </a:extLst>
            </p:cNvPr>
            <p:cNvSpPr/>
            <p:nvPr/>
          </p:nvSpPr>
          <p:spPr>
            <a:xfrm>
              <a:off x="7095004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Juil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6D91DB-8645-2651-1218-913F079C6C88}"/>
                </a:ext>
              </a:extLst>
            </p:cNvPr>
            <p:cNvSpPr/>
            <p:nvPr/>
          </p:nvSpPr>
          <p:spPr>
            <a:xfrm>
              <a:off x="7623922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Aout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0B86DD-59ED-B069-6F30-2F4CD0C4C5DA}"/>
                </a:ext>
              </a:extLst>
            </p:cNvPr>
            <p:cNvSpPr/>
            <p:nvPr/>
          </p:nvSpPr>
          <p:spPr>
            <a:xfrm>
              <a:off x="8152840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66D5F0-536C-263C-105A-E9606650753B}"/>
                </a:ext>
              </a:extLst>
            </p:cNvPr>
            <p:cNvSpPr/>
            <p:nvPr/>
          </p:nvSpPr>
          <p:spPr>
            <a:xfrm>
              <a:off x="8681758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82DD9A-ED5B-DDAE-B6F7-9C8217F8C1FB}"/>
                </a:ext>
              </a:extLst>
            </p:cNvPr>
            <p:cNvSpPr/>
            <p:nvPr/>
          </p:nvSpPr>
          <p:spPr>
            <a:xfrm>
              <a:off x="9210676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4114AA-93C4-A00E-AF78-498559F5467C}"/>
                </a:ext>
              </a:extLst>
            </p:cNvPr>
            <p:cNvSpPr/>
            <p:nvPr/>
          </p:nvSpPr>
          <p:spPr>
            <a:xfrm>
              <a:off x="9739594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F069C9-E197-55B9-6328-967074D6C03F}"/>
                </a:ext>
              </a:extLst>
            </p:cNvPr>
            <p:cNvSpPr/>
            <p:nvPr/>
          </p:nvSpPr>
          <p:spPr>
            <a:xfrm>
              <a:off x="10268512" y="5221669"/>
              <a:ext cx="528918" cy="34962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EF78FEFF-3300-9519-7813-BCE529820243}"/>
                </a:ext>
              </a:extLst>
            </p:cNvPr>
            <p:cNvSpPr/>
            <p:nvPr/>
          </p:nvSpPr>
          <p:spPr>
            <a:xfrm>
              <a:off x="1012446" y="4679484"/>
              <a:ext cx="3262492" cy="39650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7000"/>
                  </a:schemeClr>
                </a:gs>
                <a:gs pos="39000">
                  <a:schemeClr val="accent6"/>
                </a:gs>
                <a:gs pos="67000">
                  <a:schemeClr val="accent6"/>
                </a:gs>
                <a:gs pos="4641">
                  <a:srgbClr val="3F6B87">
                    <a:lumMod val="46000"/>
                    <a:lumOff val="54000"/>
                  </a:srgbClr>
                </a:gs>
                <a:gs pos="100000">
                  <a:schemeClr val="accent1">
                    <a:alpha val="30000"/>
                    <a:lumMod val="72000"/>
                  </a:schemeClr>
                </a:gs>
              </a:gsLst>
              <a:lin ang="7800000" scaled="0"/>
              <a:tileRect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mois de période de transition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F1E7943-26C8-990F-150E-C64DF40F993A}"/>
                </a:ext>
              </a:extLst>
            </p:cNvPr>
            <p:cNvSpPr/>
            <p:nvPr/>
          </p:nvSpPr>
          <p:spPr>
            <a:xfrm>
              <a:off x="112983" y="5655065"/>
              <a:ext cx="768440" cy="32188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4C4DEFB-3F1B-F5B8-3692-D2567135587D}"/>
                </a:ext>
              </a:extLst>
            </p:cNvPr>
            <p:cNvSpPr/>
            <p:nvPr/>
          </p:nvSpPr>
          <p:spPr>
            <a:xfrm>
              <a:off x="3703146" y="5690064"/>
              <a:ext cx="962856" cy="33356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818C722C-238A-3446-EC67-9289D6762A85}"/>
                </a:ext>
              </a:extLst>
            </p:cNvPr>
            <p:cNvSpPr/>
            <p:nvPr/>
          </p:nvSpPr>
          <p:spPr>
            <a:xfrm>
              <a:off x="10047050" y="5683694"/>
              <a:ext cx="962856" cy="33356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2027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48CD8DF-3149-7E78-5767-1CB687492E28}"/>
              </a:ext>
            </a:extLst>
          </p:cNvPr>
          <p:cNvSpPr/>
          <p:nvPr/>
        </p:nvSpPr>
        <p:spPr>
          <a:xfrm>
            <a:off x="870301" y="3815907"/>
            <a:ext cx="1970335" cy="867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 au JOEU de la pleine fonctionnalité du module enregistrement des dispositifs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659EA2-419C-22F2-DA4B-C2F4EFAA36BA}"/>
              </a:ext>
            </a:extLst>
          </p:cNvPr>
          <p:cNvSpPr/>
          <p:nvPr/>
        </p:nvSpPr>
        <p:spPr>
          <a:xfrm>
            <a:off x="3648032" y="3813284"/>
            <a:ext cx="1970335" cy="867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Utilisation obligatoire du module enregistrement des dispositifs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3706C51-836D-5EB0-F8AF-9C1965D0B05B}"/>
              </a:ext>
            </a:extLst>
          </p:cNvPr>
          <p:cNvCxnSpPr>
            <a:cxnSpLocks/>
          </p:cNvCxnSpPr>
          <p:nvPr/>
        </p:nvCxnSpPr>
        <p:spPr>
          <a:xfrm>
            <a:off x="3236852" y="3369892"/>
            <a:ext cx="0" cy="17565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E7C55A3-337A-0EAE-E89C-F3040D70A2AC}"/>
              </a:ext>
            </a:extLst>
          </p:cNvPr>
          <p:cNvSpPr/>
          <p:nvPr/>
        </p:nvSpPr>
        <p:spPr>
          <a:xfrm>
            <a:off x="2251684" y="4930559"/>
            <a:ext cx="1970335" cy="86791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Première mise sur le marché d’un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 dispositif MDR/IVDR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F89E85-CB07-8FDC-1317-863E7C73C209}"/>
              </a:ext>
            </a:extLst>
          </p:cNvPr>
          <p:cNvSpPr/>
          <p:nvPr/>
        </p:nvSpPr>
        <p:spPr>
          <a:xfrm>
            <a:off x="6559176" y="4781796"/>
            <a:ext cx="1970335" cy="11654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limite d’enregistrement des dispositifs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 règlement mis sur le marché avant janvier 2026 et continuant d’être mis sur le marché après janvier 2026</a:t>
            </a:r>
          </a:p>
        </p:txBody>
      </p:sp>
    </p:spTree>
    <p:extLst>
      <p:ext uri="{BB962C8B-B14F-4D97-AF65-F5344CB8AC3E}">
        <p14:creationId xmlns:p14="http://schemas.microsoft.com/office/powerpoint/2010/main" val="351856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0264-D626-0E28-D810-79F0C71A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C0286-F4E6-A6BD-6C3A-F91C8C4D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78" y="148796"/>
            <a:ext cx="11789709" cy="748454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Webinaire 6/8 : « EUDAMED en 2025 :  quels enjeux pour les fabricants de DM?</a:t>
            </a:r>
            <a:b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fr-FR" sz="24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sz="2400" b="1" dirty="0">
                <a:latin typeface="Poppins" panose="00000500000000000000" pitchFamily="2" charset="0"/>
                <a:cs typeface="Poppins" panose="00000500000000000000" pitchFamily="2" charset="0"/>
              </a:rPr>
              <a:t> enjeu : Être en conformité règlementaire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886E2CE-3304-1650-C4B6-61052E34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84" y="2011144"/>
            <a:ext cx="9437326" cy="42499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Anticiper un investissement stratégique pour les fabricants de DM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Codification des DM  (UDI-DI) &amp; Information règlementaire sur l’étiquetage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Transition vers le règlement MDR (2017/745 &amp; 2017/746) avec les organismes notifiés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Enregistrement des données des Dispositifs Médicaux dans EUDAMED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Agir sans délai sur l’enregistrement dans EUDAMED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L’échéance du 1er janvier 2026 approche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Les délais deviennent un enjeu pour de nombreux fabricants 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Chaque mois qui passe aura des conséquences non seulement sur EUDAMED mais aussi sur les autres bases internationales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Comprendre les risques majeurs en cas de non-conformité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Retrait ou interdiction de mise sur le marché</a:t>
            </a:r>
          </a:p>
          <a:p>
            <a:pPr marL="635508" lvl="1" indent="-342900" algn="just">
              <a:lnSpc>
                <a:spcPct val="100000"/>
              </a:lnSpc>
            </a:pPr>
            <a:r>
              <a:rPr lang="fr-FR" sz="1400" dirty="0">
                <a:latin typeface="Poppins" panose="00000500000000000000" pitchFamily="2" charset="0"/>
                <a:cs typeface="Poppins" panose="00000500000000000000" pitchFamily="2" charset="0"/>
              </a:rPr>
              <a:t>Sanctions administratives et financières pouvant aller jusqu’à des poursuites pénales</a:t>
            </a: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indent="-182563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4273F4-45E6-AD42-EAF1-A8A017C3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493BBB-29C1-F2D9-6534-22F214035B50}"/>
              </a:ext>
            </a:extLst>
          </p:cNvPr>
          <p:cNvSpPr txBox="1"/>
          <p:nvPr/>
        </p:nvSpPr>
        <p:spPr>
          <a:xfrm>
            <a:off x="2446384" y="1235248"/>
            <a:ext cx="94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39D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condition d’accès au marché de l’Union Européenne</a:t>
            </a:r>
          </a:p>
        </p:txBody>
      </p:sp>
      <p:pic>
        <p:nvPicPr>
          <p:cNvPr id="3" name="Image 2" descr="Une image contenant art, origami&#10;&#10;Description générée automatiquement avec une confiance moyenne">
            <a:extLst>
              <a:ext uri="{FF2B5EF4-FFF2-40B4-BE49-F238E27FC236}">
                <a16:creationId xmlns:a16="http://schemas.microsoft.com/office/drawing/2014/main" id="{258AB3DB-D002-0945-DDF4-F4B1C53E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9" y="1200989"/>
            <a:ext cx="2257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03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9">
      <a:dk1>
        <a:srgbClr val="000000"/>
      </a:dk1>
      <a:lt1>
        <a:sysClr val="window" lastClr="FFFFFF"/>
      </a:lt1>
      <a:dk2>
        <a:srgbClr val="2F4E88"/>
      </a:dk2>
      <a:lt2>
        <a:srgbClr val="727687"/>
      </a:lt2>
      <a:accent1>
        <a:srgbClr val="2F4E88"/>
      </a:accent1>
      <a:accent2>
        <a:srgbClr val="7C9BD5"/>
      </a:accent2>
      <a:accent3>
        <a:srgbClr val="A7AABD"/>
      </a:accent3>
      <a:accent4>
        <a:srgbClr val="727687"/>
      </a:accent4>
      <a:accent5>
        <a:srgbClr val="843444"/>
      </a:accent5>
      <a:accent6>
        <a:srgbClr val="BD6673"/>
      </a:accent6>
      <a:hlink>
        <a:srgbClr val="2998E3"/>
      </a:hlink>
      <a:folHlink>
        <a:srgbClr val="8C8C8C"/>
      </a:folHlink>
    </a:clrScheme>
    <a:fontScheme name="ACKOM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onception personnalisée">
  <a:themeElements>
    <a:clrScheme name="SNITEM">
      <a:dk1>
        <a:srgbClr val="000000"/>
      </a:dk1>
      <a:lt1>
        <a:srgbClr val="FFFFFF"/>
      </a:lt1>
      <a:dk2>
        <a:srgbClr val="3965AE"/>
      </a:dk2>
      <a:lt2>
        <a:srgbClr val="6EC6D8"/>
      </a:lt2>
      <a:accent1>
        <a:srgbClr val="9EB5CB"/>
      </a:accent1>
      <a:accent2>
        <a:srgbClr val="CA428C"/>
      </a:accent2>
      <a:accent3>
        <a:srgbClr val="A7BE2F"/>
      </a:accent3>
      <a:accent4>
        <a:srgbClr val="C32033"/>
      </a:accent4>
      <a:accent5>
        <a:srgbClr val="F9AE33"/>
      </a:accent5>
      <a:accent6>
        <a:srgbClr val="007E8B"/>
      </a:accent6>
      <a:hlink>
        <a:srgbClr val="3965AE"/>
      </a:hlink>
      <a:folHlink>
        <a:srgbClr val="6EC6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0829022C-7899-4CE0-A1B0-073EB0A78699}" vid="{AF7B4526-CF27-456E-9CDF-14EA26567CD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5F9079CDA8044A7884CC34C6584AD" ma:contentTypeVersion="10" ma:contentTypeDescription="Create a new document." ma:contentTypeScope="" ma:versionID="200eded944b11a97c39ca6fb7b6a6d06">
  <xsd:schema xmlns:xsd="http://www.w3.org/2001/XMLSchema" xmlns:xs="http://www.w3.org/2001/XMLSchema" xmlns:p="http://schemas.microsoft.com/office/2006/metadata/properties" xmlns:ns3="1a20e697-556a-4f18-bfe0-780485b71d0c" targetNamespace="http://schemas.microsoft.com/office/2006/metadata/properties" ma:root="true" ma:fieldsID="e982d1d178c6df1425a39c24b0a96617" ns3:_="">
    <xsd:import namespace="1a20e697-556a-4f18-bfe0-780485b71d0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0e697-556a-4f18-bfe0-780485b71d0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20e697-556a-4f18-bfe0-780485b71d0c" xsi:nil="true"/>
  </documentManagement>
</p:properties>
</file>

<file path=customXml/itemProps1.xml><?xml version="1.0" encoding="utf-8"?>
<ds:datastoreItem xmlns:ds="http://schemas.openxmlformats.org/officeDocument/2006/customXml" ds:itemID="{108CA74D-2537-4479-B9EC-4EF2A9351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0e697-556a-4f18-bfe0-780485b71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B028A8-9C3D-46AA-9E36-191A42E18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8DEC9-F694-4334-B70D-D3F7F72BD682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a20e697-556a-4f18-bfe0-780485b71d0c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8795</TotalTime>
  <Words>1832</Words>
  <Application>Microsoft Office PowerPoint</Application>
  <PresentationFormat>Grand écran</PresentationFormat>
  <Paragraphs>289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Open Sans</vt:lpstr>
      <vt:lpstr>Police système</vt:lpstr>
      <vt:lpstr>Poppins</vt:lpstr>
      <vt:lpstr>Segoe UI Semibold</vt:lpstr>
      <vt:lpstr>Wingdings</vt:lpstr>
      <vt:lpstr>Wingdings 2</vt:lpstr>
      <vt:lpstr>Rétrospective</vt:lpstr>
      <vt:lpstr>Conception personnalisée</vt:lpstr>
      <vt:lpstr>EUDAMED en 2025 : Quels enjeux pour les fabricants de dispositifs médicaux?</vt:lpstr>
      <vt:lpstr>Webinaires Ackomas Q2-2025 (6/8) Votre expert métier</vt:lpstr>
      <vt:lpstr>Webinaires Ackomas Q2-2025 (6/8) Vos webinaires sur Q1-2025 autour d’EUDAMED</vt:lpstr>
      <vt:lpstr>Webinaire 6/8 : « EUDAMED en 2025 :  quels enjeux pour les fabricants de DM? Objectifs du webinaire</vt:lpstr>
      <vt:lpstr>Webinaire 6/8 : « EUDAMED en 2025 :  quels enjeux pour les fabricants de DM? Recentrer le débat sur les faits</vt:lpstr>
      <vt:lpstr>Calendrier du déploiement progressif d’EUDAMED</vt:lpstr>
      <vt:lpstr>Calendrier d’enregistrement des dispositifs</vt:lpstr>
      <vt:lpstr>Calendrier d’enregistrement des dispositifs</vt:lpstr>
      <vt:lpstr>Webinaire 6/8 : « EUDAMED en 2025 :  quels enjeux pour les fabricants de DM? 1re enjeu : Être en conformité règlementaire </vt:lpstr>
      <vt:lpstr>Webinaire 6/8 : « EUDAMED en 2025 :  quels enjeux pour les fabricants de DM? 2ème enjeu : Comprendre EUDAMED </vt:lpstr>
      <vt:lpstr>Webinaire 6/8 : « EUDAMED en 2025 :  quels enjeux pour les fabricants de DM? 3ème enjeu : Assurer la traçabilité des données </vt:lpstr>
      <vt:lpstr>Webinaire 6/8 : « EUDAMED en 2025 :  quels enjeux pour les fabricants de DM?4 4ème enjeu : Collecter et publier ses données</vt:lpstr>
      <vt:lpstr>Webinaire 6/8 : « EUDAMED en 2025 :  quels enjeux pour les fabricants de DM?4 5ème enjeu : Assurer la confiance des patients, des professionnels et des décideurs</vt:lpstr>
      <vt:lpstr>Webinaire 6/8 : « EUDAMED en 2025 :  quels enjeux pour les fabricants de DM? Prochaines étapes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ACKOMAS Système Qualité</dc:title>
  <dc:creator>s</dc:creator>
  <cp:lastModifiedBy>Arnaud Augris</cp:lastModifiedBy>
  <cp:revision>42</cp:revision>
  <cp:lastPrinted>2025-02-06T11:21:54Z</cp:lastPrinted>
  <dcterms:created xsi:type="dcterms:W3CDTF">2021-10-14T15:32:23Z</dcterms:created>
  <dcterms:modified xsi:type="dcterms:W3CDTF">2025-06-03T16:33:34Z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0x01010029A5F9079CDA8044A7884CC34C6584AD</vt:lpwstr>
  </property>
  <property fmtid="{D5CDD505-2E9C-101B-9397-08002B2CF9AE}" pid="3" name="MediaServiceImageTags">
    <vt:lpwstr/>
  </property>
</Properties>
</file>