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81" r:id="rId4"/>
  </p:sldMasterIdLst>
  <p:notesMasterIdLst>
    <p:notesMasterId r:id="rId20"/>
  </p:notesMasterIdLst>
  <p:sldIdLst>
    <p:sldId id="256" r:id="rId5"/>
    <p:sldId id="264" r:id="rId6"/>
    <p:sldId id="277" r:id="rId7"/>
    <p:sldId id="261" r:id="rId8"/>
    <p:sldId id="276" r:id="rId9"/>
    <p:sldId id="279" r:id="rId10"/>
    <p:sldId id="281" r:id="rId11"/>
    <p:sldId id="286" r:id="rId12"/>
    <p:sldId id="287" r:id="rId13"/>
    <p:sldId id="288" r:id="rId14"/>
    <p:sldId id="289" r:id="rId15"/>
    <p:sldId id="285" r:id="rId16"/>
    <p:sldId id="278" r:id="rId17"/>
    <p:sldId id="284" r:id="rId18"/>
    <p:sldId id="274" r:id="rId19"/>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D89"/>
    <a:srgbClr val="28F828"/>
    <a:srgbClr val="7C9BD5"/>
    <a:srgbClr val="B2A3D9"/>
    <a:srgbClr val="594AE2"/>
    <a:srgbClr val="2F4E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33595" autoAdjust="0"/>
  </p:normalViewPr>
  <p:slideViewPr>
    <p:cSldViewPr snapToGrid="0">
      <p:cViewPr varScale="1">
        <p:scale>
          <a:sx n="79" d="100"/>
          <a:sy n="79" d="100"/>
        </p:scale>
        <p:origin x="710" y="43"/>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Philippe Joubert" userId="3db780a5-5bb3-49c8-a336-8cae773cd254" providerId="ADAL" clId="{06291531-7FB0-48B5-9309-5E64E2361BCA}"/>
    <pc:docChg chg="modSld">
      <pc:chgData name="Jean-Philippe Joubert" userId="3db780a5-5bb3-49c8-a336-8cae773cd254" providerId="ADAL" clId="{06291531-7FB0-48B5-9309-5E64E2361BCA}" dt="2025-01-28T10:42:24.053" v="64" actId="20577"/>
      <pc:docMkLst>
        <pc:docMk/>
      </pc:docMkLst>
      <pc:sldChg chg="modSp mod">
        <pc:chgData name="Jean-Philippe Joubert" userId="3db780a5-5bb3-49c8-a336-8cae773cd254" providerId="ADAL" clId="{06291531-7FB0-48B5-9309-5E64E2361BCA}" dt="2025-01-28T10:42:24.053" v="64" actId="20577"/>
        <pc:sldMkLst>
          <pc:docMk/>
          <pc:sldMk cId="2406290066" sldId="274"/>
        </pc:sldMkLst>
        <pc:graphicFrameChg chg="modGraphic">
          <ac:chgData name="Jean-Philippe Joubert" userId="3db780a5-5bb3-49c8-a336-8cae773cd254" providerId="ADAL" clId="{06291531-7FB0-48B5-9309-5E64E2361BCA}" dt="2025-01-28T10:42:24.053" v="64" actId="20577"/>
          <ac:graphicFrameMkLst>
            <pc:docMk/>
            <pc:sldMk cId="2406290066" sldId="274"/>
            <ac:graphicFrameMk id="13" creationId="{F271071A-0E42-87F6-BC62-5D22F11EEBF3}"/>
          </ac:graphicFrameMkLst>
        </pc:graphicFrameChg>
      </pc:sldChg>
      <pc:sldChg chg="modSp mod modNotesTx">
        <pc:chgData name="Jean-Philippe Joubert" userId="3db780a5-5bb3-49c8-a336-8cae773cd254" providerId="ADAL" clId="{06291531-7FB0-48B5-9309-5E64E2361BCA}" dt="2025-01-28T10:35:09.898" v="60" actId="20577"/>
        <pc:sldMkLst>
          <pc:docMk/>
          <pc:sldMk cId="2271440514" sldId="277"/>
        </pc:sldMkLst>
        <pc:graphicFrameChg chg="modGraphic">
          <ac:chgData name="Jean-Philippe Joubert" userId="3db780a5-5bb3-49c8-a336-8cae773cd254" providerId="ADAL" clId="{06291531-7FB0-48B5-9309-5E64E2361BCA}" dt="2025-01-28T10:34:23.231" v="31" actId="20577"/>
          <ac:graphicFrameMkLst>
            <pc:docMk/>
            <pc:sldMk cId="2271440514" sldId="277"/>
            <ac:graphicFrameMk id="3" creationId="{1DA130F9-4A0F-BA60-B68F-60A093D026C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0F5AD-8B94-4419-A995-45AF54E0AE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5BFFEA-996A-4406-B347-3C683FCE7C9F}">
      <dgm:prSet phldrT="[Texte]" custT="1"/>
      <dgm:spPr/>
      <dgm:t>
        <a:bodyPr/>
        <a:lstStyle/>
        <a:p>
          <a:r>
            <a:rPr lang="fr-FR" sz="1800" noProof="0" dirty="0">
              <a:latin typeface="Poppins" panose="00000500000000000000" pitchFamily="2" charset="0"/>
              <a:cs typeface="Poppins" panose="00000500000000000000" pitchFamily="2" charset="0"/>
            </a:rPr>
            <a:t>Conditions essentielles</a:t>
          </a:r>
          <a:endParaRPr lang="fr-FR" sz="1600" noProof="0" dirty="0">
            <a:latin typeface="Poppins" panose="00000500000000000000" pitchFamily="2" charset="0"/>
            <a:cs typeface="Poppins" panose="00000500000000000000" pitchFamily="2" charset="0"/>
          </a:endParaRPr>
        </a:p>
      </dgm:t>
    </dgm:pt>
    <dgm:pt modelId="{D506B35C-2525-4134-9501-37688EF31CAE}" type="parTrans" cxnId="{E768317A-BC70-45CB-B72D-2D4620361A88}">
      <dgm:prSet/>
      <dgm:spPr/>
      <dgm:t>
        <a:bodyPr/>
        <a:lstStyle/>
        <a:p>
          <a:endParaRPr lang="fr-FR" sz="800" noProof="0" dirty="0">
            <a:latin typeface="Poppins" panose="00000500000000000000" pitchFamily="2" charset="0"/>
            <a:cs typeface="Poppins" panose="00000500000000000000" pitchFamily="2" charset="0"/>
          </a:endParaRPr>
        </a:p>
      </dgm:t>
    </dgm:pt>
    <dgm:pt modelId="{D3272030-7486-45E4-A38C-5F2EFB66A4B5}" type="sibTrans" cxnId="{E768317A-BC70-45CB-B72D-2D4620361A88}">
      <dgm:prSet/>
      <dgm:spPr/>
      <dgm:t>
        <a:bodyPr/>
        <a:lstStyle/>
        <a:p>
          <a:endParaRPr lang="fr-FR" sz="800" noProof="0" dirty="0">
            <a:latin typeface="Poppins" panose="00000500000000000000" pitchFamily="2" charset="0"/>
            <a:cs typeface="Poppins" panose="00000500000000000000" pitchFamily="2" charset="0"/>
          </a:endParaRPr>
        </a:p>
      </dgm:t>
    </dgm:pt>
    <dgm:pt modelId="{9CAAE8A5-D8D3-49D2-A1C6-C564DC2CF6D9}">
      <dgm:prSet phldrT="[Texte]" custT="1"/>
      <dgm:spPr/>
      <dgm:t>
        <a:bodyPr/>
        <a:lstStyle/>
        <a:p>
          <a:r>
            <a:rPr lang="fr-FR" sz="1800" noProof="0" dirty="0">
              <a:latin typeface="Poppins" panose="00000500000000000000" pitchFamily="2" charset="0"/>
              <a:cs typeface="Poppins" panose="00000500000000000000" pitchFamily="2" charset="0"/>
            </a:rPr>
            <a:t>Principaux inconvénients</a:t>
          </a:r>
        </a:p>
      </dgm:t>
    </dgm:pt>
    <dgm:pt modelId="{8EA0ADE5-B540-402C-9ECF-0128F253B3A6}" type="parTrans" cxnId="{F6C67181-3D92-417D-BB5D-28A57DCB48F6}">
      <dgm:prSet/>
      <dgm:spPr/>
      <dgm:t>
        <a:bodyPr/>
        <a:lstStyle/>
        <a:p>
          <a:endParaRPr lang="fr-FR" sz="800" noProof="0" dirty="0">
            <a:latin typeface="Poppins" panose="00000500000000000000" pitchFamily="2" charset="0"/>
            <a:cs typeface="Poppins" panose="00000500000000000000" pitchFamily="2" charset="0"/>
          </a:endParaRPr>
        </a:p>
      </dgm:t>
    </dgm:pt>
    <dgm:pt modelId="{9C33E08F-2E8B-499D-BA06-AC62FA72DCA0}" type="sibTrans" cxnId="{F6C67181-3D92-417D-BB5D-28A57DCB48F6}">
      <dgm:prSet/>
      <dgm:spPr/>
      <dgm:t>
        <a:bodyPr/>
        <a:lstStyle/>
        <a:p>
          <a:endParaRPr lang="fr-FR" sz="800" noProof="0" dirty="0">
            <a:latin typeface="Poppins" panose="00000500000000000000" pitchFamily="2" charset="0"/>
            <a:cs typeface="Poppins" panose="00000500000000000000" pitchFamily="2" charset="0"/>
          </a:endParaRPr>
        </a:p>
      </dgm:t>
    </dgm:pt>
    <dgm:pt modelId="{C65CF435-06F6-4554-A445-43CEEA11EA2B}">
      <dgm:prSet phldrT="[Texte]" custT="1"/>
      <dgm:spPr/>
      <dgm:t>
        <a:bodyPr/>
        <a:lstStyle/>
        <a:p>
          <a:r>
            <a:rPr lang="fr-FR" sz="1200" b="0" i="0" dirty="0">
              <a:solidFill>
                <a:srgbClr val="242424"/>
              </a:solidFill>
              <a:effectLst/>
              <a:latin typeface="Poppins" panose="00000500000000000000" pitchFamily="2" charset="0"/>
              <a:cs typeface="Poppins" panose="00000500000000000000" pitchFamily="2" charset="0"/>
            </a:rPr>
            <a:t>Disponibilité &amp; Loyauté des ressources dédiées</a:t>
          </a:r>
          <a:endParaRPr lang="fr-FR" sz="1200" b="0" noProof="0" dirty="0">
            <a:latin typeface="Poppins" panose="00000500000000000000" pitchFamily="2" charset="0"/>
            <a:cs typeface="Poppins" panose="00000500000000000000" pitchFamily="2" charset="0"/>
          </a:endParaRPr>
        </a:p>
      </dgm:t>
    </dgm:pt>
    <dgm:pt modelId="{E3D39B8A-8E86-4260-8F53-E613CADFDCE5}" type="parTrans" cxnId="{E7B78D48-8A4A-4DDB-BE04-12597B31522E}">
      <dgm:prSet/>
      <dgm:spPr/>
      <dgm:t>
        <a:bodyPr/>
        <a:lstStyle/>
        <a:p>
          <a:endParaRPr lang="fr-FR" sz="800" noProof="0" dirty="0">
            <a:latin typeface="Poppins" panose="00000500000000000000" pitchFamily="2" charset="0"/>
            <a:cs typeface="Poppins" panose="00000500000000000000" pitchFamily="2" charset="0"/>
          </a:endParaRPr>
        </a:p>
      </dgm:t>
    </dgm:pt>
    <dgm:pt modelId="{22C16929-15DF-4ED0-A649-1FB8B457664D}" type="sibTrans" cxnId="{E7B78D48-8A4A-4DDB-BE04-12597B31522E}">
      <dgm:prSet/>
      <dgm:spPr/>
      <dgm:t>
        <a:bodyPr/>
        <a:lstStyle/>
        <a:p>
          <a:endParaRPr lang="fr-FR" sz="800" noProof="0" dirty="0">
            <a:latin typeface="Poppins" panose="00000500000000000000" pitchFamily="2" charset="0"/>
            <a:cs typeface="Poppins" panose="00000500000000000000" pitchFamily="2" charset="0"/>
          </a:endParaRPr>
        </a:p>
      </dgm:t>
    </dgm:pt>
    <dgm:pt modelId="{F129A2C0-5AD0-4BC9-AED6-D06C68CBD39A}">
      <dgm:prSet phldrT="[Texte]" custT="1"/>
      <dgm:spPr/>
      <dgm:t>
        <a:bodyPr/>
        <a:lstStyle/>
        <a:p>
          <a:r>
            <a:rPr lang="fr-FR" sz="1200" noProof="0" dirty="0">
              <a:latin typeface="Poppins" panose="00000500000000000000" pitchFamily="2" charset="0"/>
              <a:cs typeface="Poppins" panose="00000500000000000000" pitchFamily="2" charset="0"/>
            </a:rPr>
            <a:t>Faible quantité d’UDI-DI de base (&lt;100)</a:t>
          </a:r>
        </a:p>
      </dgm:t>
    </dgm:pt>
    <dgm:pt modelId="{8B55BDC2-6BF7-43E3-AC15-0B9D29988440}" type="parTrans" cxnId="{6E63C61B-1A88-4FCC-AEF4-25D9E05402F1}">
      <dgm:prSet/>
      <dgm:spPr/>
      <dgm:t>
        <a:bodyPr/>
        <a:lstStyle/>
        <a:p>
          <a:endParaRPr lang="fr-FR" sz="800" noProof="0" dirty="0">
            <a:latin typeface="Poppins" panose="00000500000000000000" pitchFamily="2" charset="0"/>
            <a:cs typeface="Poppins" panose="00000500000000000000" pitchFamily="2" charset="0"/>
          </a:endParaRPr>
        </a:p>
      </dgm:t>
    </dgm:pt>
    <dgm:pt modelId="{C0F65EE2-8A55-4994-A621-169FA9E17E10}" type="sibTrans" cxnId="{6E63C61B-1A88-4FCC-AEF4-25D9E05402F1}">
      <dgm:prSet/>
      <dgm:spPr/>
      <dgm:t>
        <a:bodyPr/>
        <a:lstStyle/>
        <a:p>
          <a:endParaRPr lang="fr-FR" sz="800" noProof="0" dirty="0">
            <a:latin typeface="Poppins" panose="00000500000000000000" pitchFamily="2" charset="0"/>
            <a:cs typeface="Poppins" panose="00000500000000000000" pitchFamily="2" charset="0"/>
          </a:endParaRPr>
        </a:p>
      </dgm:t>
    </dgm:pt>
    <dgm:pt modelId="{46FBE440-4CA2-42E1-BF6B-C41F988CA850}">
      <dgm:prSet phldrT="[Texte]" custT="1"/>
      <dgm:spPr/>
      <dgm:t>
        <a:bodyPr/>
        <a:lstStyle/>
        <a:p>
          <a:r>
            <a:rPr lang="fr-FR" sz="1200" noProof="0" dirty="0">
              <a:latin typeface="Poppins" panose="00000500000000000000" pitchFamily="2" charset="0"/>
              <a:cs typeface="Poppins" panose="00000500000000000000" pitchFamily="2" charset="0"/>
            </a:rPr>
            <a:t>Faible quantité de Dispositifs Médicaux</a:t>
          </a:r>
        </a:p>
      </dgm:t>
    </dgm:pt>
    <dgm:pt modelId="{7DDF433D-3F4B-4297-9F4B-D7F2E3A1F5B9}" type="parTrans" cxnId="{2FB1128D-CC2F-4A18-8E9D-DDC7F9843FA6}">
      <dgm:prSet/>
      <dgm:spPr/>
      <dgm:t>
        <a:bodyPr/>
        <a:lstStyle/>
        <a:p>
          <a:endParaRPr lang="fr-FR" sz="1400" noProof="0" dirty="0">
            <a:latin typeface="Poppins" panose="00000500000000000000" pitchFamily="2" charset="0"/>
            <a:cs typeface="Poppins" panose="00000500000000000000" pitchFamily="2" charset="0"/>
          </a:endParaRPr>
        </a:p>
      </dgm:t>
    </dgm:pt>
    <dgm:pt modelId="{59A3902E-3D41-4247-92BA-086B619C5966}" type="sibTrans" cxnId="{2FB1128D-CC2F-4A18-8E9D-DDC7F9843FA6}">
      <dgm:prSet/>
      <dgm:spPr/>
      <dgm:t>
        <a:bodyPr/>
        <a:lstStyle/>
        <a:p>
          <a:endParaRPr lang="fr-FR" sz="1400" noProof="0" dirty="0">
            <a:latin typeface="Poppins" panose="00000500000000000000" pitchFamily="2" charset="0"/>
            <a:cs typeface="Poppins" panose="00000500000000000000" pitchFamily="2" charset="0"/>
          </a:endParaRPr>
        </a:p>
      </dgm:t>
    </dgm:pt>
    <dgm:pt modelId="{6900E44A-4810-428E-94BE-C4DC779AB9BC}">
      <dgm:prSet phldrT="[Texte]" custT="1"/>
      <dgm:spPr/>
      <dgm:t>
        <a:bodyPr/>
        <a:lstStyle/>
        <a:p>
          <a:r>
            <a:rPr lang="fr-FR" sz="1800" noProof="0" dirty="0">
              <a:latin typeface="Poppins" panose="00000500000000000000" pitchFamily="2" charset="0"/>
              <a:cs typeface="Poppins" panose="00000500000000000000" pitchFamily="2" charset="0"/>
            </a:rPr>
            <a:t>Principaux</a:t>
          </a:r>
          <a:r>
            <a:rPr lang="fr-FR" sz="1600" noProof="0" dirty="0">
              <a:latin typeface="Poppins" panose="00000500000000000000" pitchFamily="2" charset="0"/>
              <a:cs typeface="Poppins" panose="00000500000000000000" pitchFamily="2" charset="0"/>
            </a:rPr>
            <a:t> </a:t>
          </a:r>
          <a:r>
            <a:rPr lang="fr-FR" sz="1800" noProof="0" dirty="0">
              <a:latin typeface="Poppins" panose="00000500000000000000" pitchFamily="2" charset="0"/>
              <a:cs typeface="Poppins" panose="00000500000000000000" pitchFamily="2" charset="0"/>
            </a:rPr>
            <a:t>avantages</a:t>
          </a:r>
          <a:endParaRPr lang="fr-FR" sz="2000" noProof="0" dirty="0">
            <a:latin typeface="Poppins" panose="00000500000000000000" pitchFamily="2" charset="0"/>
            <a:cs typeface="Poppins" panose="00000500000000000000" pitchFamily="2" charset="0"/>
          </a:endParaRPr>
        </a:p>
      </dgm:t>
    </dgm:pt>
    <dgm:pt modelId="{A50A6260-37B3-4D54-813D-2DDD4CDFC5B3}" type="parTrans" cxnId="{0BD70236-782B-41E8-A0CD-458C99FE0956}">
      <dgm:prSet/>
      <dgm:spPr/>
      <dgm:t>
        <a:bodyPr/>
        <a:lstStyle/>
        <a:p>
          <a:endParaRPr lang="fr-FR" sz="1400" noProof="0" dirty="0">
            <a:latin typeface="Poppins" panose="00000500000000000000" pitchFamily="2" charset="0"/>
            <a:cs typeface="Poppins" panose="00000500000000000000" pitchFamily="2" charset="0"/>
          </a:endParaRPr>
        </a:p>
      </dgm:t>
    </dgm:pt>
    <dgm:pt modelId="{3C2BE1CE-B6D2-489C-8F17-2FB34B8F055D}" type="sibTrans" cxnId="{0BD70236-782B-41E8-A0CD-458C99FE0956}">
      <dgm:prSet/>
      <dgm:spPr/>
      <dgm:t>
        <a:bodyPr/>
        <a:lstStyle/>
        <a:p>
          <a:endParaRPr lang="fr-FR" sz="1400" noProof="0" dirty="0">
            <a:latin typeface="Poppins" panose="00000500000000000000" pitchFamily="2" charset="0"/>
            <a:cs typeface="Poppins" panose="00000500000000000000" pitchFamily="2" charset="0"/>
          </a:endParaRPr>
        </a:p>
      </dgm:t>
    </dgm:pt>
    <dgm:pt modelId="{619BAB6A-DA14-45D2-9127-BEE17A93E3DF}">
      <dgm:prSet custT="1"/>
      <dgm:spPr/>
      <dgm:t>
        <a:bodyPr/>
        <a:lstStyle/>
        <a:p>
          <a:r>
            <a:rPr lang="fr-FR" sz="1200" noProof="0" dirty="0">
              <a:latin typeface="Poppins" panose="00000500000000000000" pitchFamily="2" charset="0"/>
              <a:cs typeface="Poppins" panose="00000500000000000000" pitchFamily="2" charset="0"/>
            </a:rPr>
            <a:t>Pas d’investissement</a:t>
          </a:r>
        </a:p>
      </dgm:t>
    </dgm:pt>
    <dgm:pt modelId="{D9380A07-D27E-4D22-BEF6-A4D53E1F959D}" type="parTrans" cxnId="{619F68D0-9FA9-4D9D-8E74-59C38C28BD57}">
      <dgm:prSet/>
      <dgm:spPr/>
      <dgm:t>
        <a:bodyPr/>
        <a:lstStyle/>
        <a:p>
          <a:endParaRPr lang="fr-FR" sz="1400" noProof="0" dirty="0">
            <a:latin typeface="Poppins" panose="00000500000000000000" pitchFamily="2" charset="0"/>
            <a:cs typeface="Poppins" panose="00000500000000000000" pitchFamily="2" charset="0"/>
          </a:endParaRPr>
        </a:p>
      </dgm:t>
    </dgm:pt>
    <dgm:pt modelId="{2574343E-3AA0-455D-A6E4-60851B2B6949}" type="sibTrans" cxnId="{619F68D0-9FA9-4D9D-8E74-59C38C28BD57}">
      <dgm:prSet/>
      <dgm:spPr/>
      <dgm:t>
        <a:bodyPr/>
        <a:lstStyle/>
        <a:p>
          <a:endParaRPr lang="fr-FR" sz="1400" noProof="0" dirty="0">
            <a:latin typeface="Poppins" panose="00000500000000000000" pitchFamily="2" charset="0"/>
            <a:cs typeface="Poppins" panose="00000500000000000000" pitchFamily="2" charset="0"/>
          </a:endParaRPr>
        </a:p>
      </dgm:t>
    </dgm:pt>
    <dgm:pt modelId="{04021BCA-9402-4C5A-B252-82B834879C32}">
      <dgm:prSet custT="1"/>
      <dgm:spPr/>
      <dgm:t>
        <a:bodyPr/>
        <a:lstStyle/>
        <a:p>
          <a:endParaRPr lang="fr-FR" sz="1200" noProof="0" dirty="0">
            <a:latin typeface="Poppins" panose="00000500000000000000" pitchFamily="2" charset="0"/>
            <a:cs typeface="Poppins" panose="00000500000000000000" pitchFamily="2" charset="0"/>
          </a:endParaRPr>
        </a:p>
      </dgm:t>
    </dgm:pt>
    <dgm:pt modelId="{B0E351E9-7B0E-42D7-A211-347746C34E66}" type="parTrans" cxnId="{D8383316-C0F9-4E1F-B847-45AC4B788066}">
      <dgm:prSet/>
      <dgm:spPr/>
      <dgm:t>
        <a:bodyPr/>
        <a:lstStyle/>
        <a:p>
          <a:endParaRPr lang="fr-FR" sz="1400">
            <a:latin typeface="Poppins" panose="00000500000000000000" pitchFamily="2" charset="0"/>
            <a:cs typeface="Poppins" panose="00000500000000000000" pitchFamily="2" charset="0"/>
          </a:endParaRPr>
        </a:p>
      </dgm:t>
    </dgm:pt>
    <dgm:pt modelId="{6C32F98B-A658-4450-8B14-50D222C81C5B}" type="sibTrans" cxnId="{D8383316-C0F9-4E1F-B847-45AC4B788066}">
      <dgm:prSet/>
      <dgm:spPr/>
      <dgm:t>
        <a:bodyPr/>
        <a:lstStyle/>
        <a:p>
          <a:endParaRPr lang="fr-FR" sz="1400">
            <a:latin typeface="Poppins" panose="00000500000000000000" pitchFamily="2" charset="0"/>
            <a:cs typeface="Poppins" panose="00000500000000000000" pitchFamily="2" charset="0"/>
          </a:endParaRPr>
        </a:p>
      </dgm:t>
    </dgm:pt>
    <dgm:pt modelId="{5DADEF26-6BF8-4087-9F62-9C25E53A5745}">
      <dgm:prSet phldrT="[Texte]" custT="1"/>
      <dgm:spPr/>
      <dgm:t>
        <a:bodyPr/>
        <a:lstStyle/>
        <a:p>
          <a:r>
            <a:rPr lang="fr-FR" sz="1200" noProof="0" dirty="0">
              <a:latin typeface="Poppins" panose="00000500000000000000" pitchFamily="2" charset="0"/>
              <a:cs typeface="Poppins" panose="00000500000000000000" pitchFamily="2" charset="0"/>
            </a:rPr>
            <a:t>Peu de nouveaux produits et peu de modifications majeures</a:t>
          </a:r>
        </a:p>
      </dgm:t>
    </dgm:pt>
    <dgm:pt modelId="{1E4DCEAF-8532-4F43-99D7-753E5FE0E120}" type="parTrans" cxnId="{EB0E121C-6450-4D4A-93B7-2E68BEE8AB18}">
      <dgm:prSet/>
      <dgm:spPr/>
      <dgm:t>
        <a:bodyPr/>
        <a:lstStyle/>
        <a:p>
          <a:endParaRPr lang="fr-FR" sz="1400">
            <a:latin typeface="Poppins" panose="00000500000000000000" pitchFamily="2" charset="0"/>
            <a:cs typeface="Poppins" panose="00000500000000000000" pitchFamily="2" charset="0"/>
          </a:endParaRPr>
        </a:p>
      </dgm:t>
    </dgm:pt>
    <dgm:pt modelId="{F8F7C463-FF93-4CED-8338-E5E01FE8650E}" type="sibTrans" cxnId="{EB0E121C-6450-4D4A-93B7-2E68BEE8AB18}">
      <dgm:prSet/>
      <dgm:spPr/>
      <dgm:t>
        <a:bodyPr/>
        <a:lstStyle/>
        <a:p>
          <a:endParaRPr lang="fr-FR" sz="1400">
            <a:latin typeface="Poppins" panose="00000500000000000000" pitchFamily="2" charset="0"/>
            <a:cs typeface="Poppins" panose="00000500000000000000" pitchFamily="2" charset="0"/>
          </a:endParaRPr>
        </a:p>
      </dgm:t>
    </dgm:pt>
    <dgm:pt modelId="{0CCE1CB6-758A-4ACE-822A-11F7B81A0E39}">
      <dgm:prSet phldrT="[Texte]" custT="1"/>
      <dgm:spPr/>
      <dgm:t>
        <a:bodyPr/>
        <a:lstStyle/>
        <a:p>
          <a:r>
            <a:rPr lang="fr-FR" sz="1200" noProof="0" dirty="0">
              <a:latin typeface="Poppins" panose="00000500000000000000" pitchFamily="2" charset="0"/>
              <a:cs typeface="Poppins" panose="00000500000000000000" pitchFamily="2" charset="0"/>
            </a:rPr>
            <a:t>Petites entreprises</a:t>
          </a:r>
        </a:p>
      </dgm:t>
    </dgm:pt>
    <dgm:pt modelId="{16C1A626-52E1-4EAE-B387-4FF12F967CFD}" type="parTrans" cxnId="{479086AA-F491-4D02-8B38-EF4BED86D21C}">
      <dgm:prSet/>
      <dgm:spPr/>
      <dgm:t>
        <a:bodyPr/>
        <a:lstStyle/>
        <a:p>
          <a:endParaRPr lang="fr-FR" sz="1400">
            <a:latin typeface="Poppins" panose="00000500000000000000" pitchFamily="2" charset="0"/>
            <a:cs typeface="Poppins" panose="00000500000000000000" pitchFamily="2" charset="0"/>
          </a:endParaRPr>
        </a:p>
      </dgm:t>
    </dgm:pt>
    <dgm:pt modelId="{05D77EEE-9DAD-4A44-AF3D-6E4705EE0588}" type="sibTrans" cxnId="{479086AA-F491-4D02-8B38-EF4BED86D21C}">
      <dgm:prSet/>
      <dgm:spPr/>
      <dgm:t>
        <a:bodyPr/>
        <a:lstStyle/>
        <a:p>
          <a:endParaRPr lang="fr-FR" sz="1400">
            <a:latin typeface="Poppins" panose="00000500000000000000" pitchFamily="2" charset="0"/>
            <a:cs typeface="Poppins" panose="00000500000000000000" pitchFamily="2" charset="0"/>
          </a:endParaRPr>
        </a:p>
      </dgm:t>
    </dgm:pt>
    <dgm:pt modelId="{F155DBFD-F82F-42F2-9B1E-6F132F7A08EE}">
      <dgm:prSet phldrT="[Texte]" custT="1"/>
      <dgm:spPr/>
      <dgm:t>
        <a:bodyPr/>
        <a:lstStyle/>
        <a:p>
          <a:r>
            <a:rPr lang="fr-FR" sz="1200" b="0" i="0" dirty="0">
              <a:solidFill>
                <a:srgbClr val="242424"/>
              </a:solidFill>
              <a:effectLst/>
              <a:latin typeface="Poppins" panose="00000500000000000000" pitchFamily="2" charset="0"/>
              <a:cs typeface="Poppins" panose="00000500000000000000" pitchFamily="2" charset="0"/>
            </a:rPr>
            <a:t>Risque d'erreurs de saisie et de re étiquetage</a:t>
          </a:r>
          <a:endParaRPr lang="fr-FR" sz="1200" b="0" noProof="0" dirty="0">
            <a:latin typeface="Poppins" panose="00000500000000000000" pitchFamily="2" charset="0"/>
            <a:cs typeface="Poppins" panose="00000500000000000000" pitchFamily="2" charset="0"/>
          </a:endParaRPr>
        </a:p>
      </dgm:t>
    </dgm:pt>
    <dgm:pt modelId="{4FE1A4D5-45FA-4433-BFE5-D12DEE9A42A9}" type="parTrans" cxnId="{EB73D902-D57E-4E81-9A19-B6B4C70B1954}">
      <dgm:prSet/>
      <dgm:spPr/>
      <dgm:t>
        <a:bodyPr/>
        <a:lstStyle/>
        <a:p>
          <a:endParaRPr lang="fr-FR" sz="1400"/>
        </a:p>
      </dgm:t>
    </dgm:pt>
    <dgm:pt modelId="{94C3E6B5-9F35-49EF-9EEB-798E92AA9067}" type="sibTrans" cxnId="{EB73D902-D57E-4E81-9A19-B6B4C70B1954}">
      <dgm:prSet/>
      <dgm:spPr/>
      <dgm:t>
        <a:bodyPr/>
        <a:lstStyle/>
        <a:p>
          <a:endParaRPr lang="fr-FR" sz="1400"/>
        </a:p>
      </dgm:t>
    </dgm:pt>
    <dgm:pt modelId="{E01FA9B4-7ACF-4CC3-91E4-4F02FAE186C4}">
      <dgm:prSet phldrT="[Texte]" custT="1"/>
      <dgm:spPr/>
      <dgm:t>
        <a:bodyPr/>
        <a:lstStyle/>
        <a:p>
          <a:r>
            <a:rPr lang="fr-FR" sz="1200" b="0" i="0" dirty="0">
              <a:solidFill>
                <a:srgbClr val="242424"/>
              </a:solidFill>
              <a:effectLst/>
              <a:latin typeface="Poppins" panose="00000500000000000000" pitchFamily="2" charset="0"/>
              <a:cs typeface="Poppins" panose="00000500000000000000" pitchFamily="2" charset="0"/>
            </a:rPr>
            <a:t>Traçabilité et conformité  vs Audit par Organismes Notifiés ou Autorités règlementaires</a:t>
          </a:r>
          <a:endParaRPr lang="fr-FR" sz="1200" b="0" noProof="0" dirty="0">
            <a:latin typeface="Poppins" panose="00000500000000000000" pitchFamily="2" charset="0"/>
            <a:cs typeface="Poppins" panose="00000500000000000000" pitchFamily="2" charset="0"/>
          </a:endParaRPr>
        </a:p>
      </dgm:t>
    </dgm:pt>
    <dgm:pt modelId="{14E401AC-57DE-4B89-9A3B-CA6D8732C706}" type="parTrans" cxnId="{889E9B6E-D0A5-4B04-94EF-F7DEB0E1F7DE}">
      <dgm:prSet/>
      <dgm:spPr/>
      <dgm:t>
        <a:bodyPr/>
        <a:lstStyle/>
        <a:p>
          <a:endParaRPr lang="fr-FR" sz="1400"/>
        </a:p>
      </dgm:t>
    </dgm:pt>
    <dgm:pt modelId="{8CF9D591-4B4C-4A95-AF2B-F0E0C1192B9A}" type="sibTrans" cxnId="{889E9B6E-D0A5-4B04-94EF-F7DEB0E1F7DE}">
      <dgm:prSet/>
      <dgm:spPr/>
      <dgm:t>
        <a:bodyPr/>
        <a:lstStyle/>
        <a:p>
          <a:endParaRPr lang="fr-FR" sz="1400"/>
        </a:p>
      </dgm:t>
    </dgm:pt>
    <dgm:pt modelId="{6E1B0DC4-52F3-49A0-AF31-C86D7112A44C}">
      <dgm:prSet phldrT="[Texte]" custT="1"/>
      <dgm:spPr/>
      <dgm:t>
        <a:bodyPr/>
        <a:lstStyle/>
        <a:p>
          <a:r>
            <a:rPr lang="fr-FR" sz="1200" b="0" noProof="0" dirty="0">
              <a:latin typeface="Poppins" panose="00000500000000000000" pitchFamily="2" charset="0"/>
              <a:cs typeface="Poppins" panose="00000500000000000000" pitchFamily="2" charset="0"/>
            </a:rPr>
            <a:t>Expertise Eudamed interne vs Coût consulting</a:t>
          </a:r>
        </a:p>
      </dgm:t>
    </dgm:pt>
    <dgm:pt modelId="{B92C32CF-05D4-431A-B4AE-D969EBE99BC8}" type="parTrans" cxnId="{28419AB8-7C8D-4709-8E7B-9B43576AB3C4}">
      <dgm:prSet/>
      <dgm:spPr/>
      <dgm:t>
        <a:bodyPr/>
        <a:lstStyle/>
        <a:p>
          <a:endParaRPr lang="fr-FR" sz="1400"/>
        </a:p>
      </dgm:t>
    </dgm:pt>
    <dgm:pt modelId="{AB0B107D-4101-4FAB-90F4-FF750418EB6E}" type="sibTrans" cxnId="{28419AB8-7C8D-4709-8E7B-9B43576AB3C4}">
      <dgm:prSet/>
      <dgm:spPr/>
      <dgm:t>
        <a:bodyPr/>
        <a:lstStyle/>
        <a:p>
          <a:endParaRPr lang="fr-FR" sz="1400"/>
        </a:p>
      </dgm:t>
    </dgm:pt>
    <dgm:pt modelId="{4495FB8C-C8C6-4886-838B-082F56C9C626}">
      <dgm:prSet phldrT="[Texte]" custT="1"/>
      <dgm:spPr/>
      <dgm:t>
        <a:bodyPr/>
        <a:lstStyle/>
        <a:p>
          <a:r>
            <a:rPr lang="fr-FR" sz="1200" b="0" i="0" dirty="0">
              <a:solidFill>
                <a:srgbClr val="242424"/>
              </a:solidFill>
              <a:effectLst/>
              <a:latin typeface="Poppins" panose="00000500000000000000" pitchFamily="2" charset="0"/>
              <a:cs typeface="Poppins" panose="00000500000000000000" pitchFamily="2" charset="0"/>
            </a:rPr>
            <a:t>Mise à jour et gestion des données vs Conditions de mise sur le marché</a:t>
          </a:r>
          <a:endParaRPr lang="fr-FR" sz="1200" b="0" noProof="0" dirty="0">
            <a:latin typeface="Poppins" panose="00000500000000000000" pitchFamily="2" charset="0"/>
            <a:cs typeface="Poppins" panose="00000500000000000000" pitchFamily="2" charset="0"/>
          </a:endParaRPr>
        </a:p>
      </dgm:t>
    </dgm:pt>
    <dgm:pt modelId="{E41E07BF-C9B9-4BBA-AF27-B8092B3A3AF2}" type="parTrans" cxnId="{F0BAB942-84AF-406D-B4AA-B3E7507EACA9}">
      <dgm:prSet/>
      <dgm:spPr/>
      <dgm:t>
        <a:bodyPr/>
        <a:lstStyle/>
        <a:p>
          <a:endParaRPr lang="fr-FR" sz="1400"/>
        </a:p>
      </dgm:t>
    </dgm:pt>
    <dgm:pt modelId="{C1661616-BCCC-47D7-82C9-C10E95340302}" type="sibTrans" cxnId="{F0BAB942-84AF-406D-B4AA-B3E7507EACA9}">
      <dgm:prSet/>
      <dgm:spPr/>
      <dgm:t>
        <a:bodyPr/>
        <a:lstStyle/>
        <a:p>
          <a:endParaRPr lang="fr-FR" sz="1400"/>
        </a:p>
      </dgm:t>
    </dgm:pt>
    <dgm:pt modelId="{C53C9B60-32C6-4FC0-BE4A-CC46616EBC5E}">
      <dgm:prSet custT="1"/>
      <dgm:spPr/>
      <dgm:t>
        <a:bodyPr/>
        <a:lstStyle/>
        <a:p>
          <a:r>
            <a:rPr lang="fr-FR" sz="1200" noProof="0" dirty="0">
              <a:latin typeface="Poppins" panose="00000500000000000000" pitchFamily="2" charset="0"/>
              <a:cs typeface="Poppins" panose="00000500000000000000" pitchFamily="2" charset="0"/>
            </a:rPr>
            <a:t>Immédiatement utilisable, une fois enregistré dans le module Acteurs</a:t>
          </a:r>
        </a:p>
      </dgm:t>
    </dgm:pt>
    <dgm:pt modelId="{2BC110D8-EBBA-41F2-B584-E91A2BD546E8}" type="parTrans" cxnId="{08BEE890-4CED-44C2-9A04-285917F95966}">
      <dgm:prSet/>
      <dgm:spPr/>
      <dgm:t>
        <a:bodyPr/>
        <a:lstStyle/>
        <a:p>
          <a:endParaRPr lang="fr-FR"/>
        </a:p>
      </dgm:t>
    </dgm:pt>
    <dgm:pt modelId="{C4D7AC66-7BA7-4904-A9AC-0096ECB21026}" type="sibTrans" cxnId="{08BEE890-4CED-44C2-9A04-285917F95966}">
      <dgm:prSet/>
      <dgm:spPr/>
      <dgm:t>
        <a:bodyPr/>
        <a:lstStyle/>
        <a:p>
          <a:endParaRPr lang="fr-FR"/>
        </a:p>
      </dgm:t>
    </dgm:pt>
    <dgm:pt modelId="{8A47F3C1-474D-4153-8304-CC70B953A33A}">
      <dgm:prSet phldrT="[Texte]" custT="1"/>
      <dgm:spPr/>
      <dgm:t>
        <a:bodyPr/>
        <a:lstStyle/>
        <a:p>
          <a:r>
            <a:rPr lang="fr-FR" sz="1200" noProof="0" dirty="0">
              <a:latin typeface="Poppins" panose="00000500000000000000" pitchFamily="2" charset="0"/>
              <a:cs typeface="Poppins" panose="00000500000000000000" pitchFamily="2" charset="0"/>
            </a:rPr>
            <a:t>Peu de marchés distribués</a:t>
          </a:r>
        </a:p>
      </dgm:t>
    </dgm:pt>
    <dgm:pt modelId="{D56D7B77-B95F-4BBF-A186-E537D87FE6FD}" type="parTrans" cxnId="{856B1947-4572-4A29-BE0B-2746A4412C5D}">
      <dgm:prSet/>
      <dgm:spPr/>
      <dgm:t>
        <a:bodyPr/>
        <a:lstStyle/>
        <a:p>
          <a:endParaRPr lang="fr-FR"/>
        </a:p>
      </dgm:t>
    </dgm:pt>
    <dgm:pt modelId="{41794711-857F-4E23-9B1F-29C704E2FC5D}" type="sibTrans" cxnId="{856B1947-4572-4A29-BE0B-2746A4412C5D}">
      <dgm:prSet/>
      <dgm:spPr/>
      <dgm:t>
        <a:bodyPr/>
        <a:lstStyle/>
        <a:p>
          <a:endParaRPr lang="fr-FR"/>
        </a:p>
      </dgm:t>
    </dgm:pt>
    <dgm:pt modelId="{EB12BDA0-2C10-4877-9CFA-5378CB6F3236}" type="pres">
      <dgm:prSet presAssocID="{E120F5AD-8B94-4419-A995-45AF54E0AEC2}" presName="Name0" presStyleCnt="0">
        <dgm:presLayoutVars>
          <dgm:dir/>
          <dgm:animLvl val="lvl"/>
          <dgm:resizeHandles val="exact"/>
        </dgm:presLayoutVars>
      </dgm:prSet>
      <dgm:spPr/>
    </dgm:pt>
    <dgm:pt modelId="{3CEF994C-8841-45F7-99D2-BCBA63BEDC64}" type="pres">
      <dgm:prSet presAssocID="{BD5BFFEA-996A-4406-B347-3C683FCE7C9F}" presName="composite" presStyleCnt="0"/>
      <dgm:spPr/>
    </dgm:pt>
    <dgm:pt modelId="{DA9FF370-EF8A-4143-B944-AD9829D809C0}" type="pres">
      <dgm:prSet presAssocID="{BD5BFFEA-996A-4406-B347-3C683FCE7C9F}" presName="parTx" presStyleLbl="alignNode1" presStyleIdx="0" presStyleCnt="3">
        <dgm:presLayoutVars>
          <dgm:chMax val="0"/>
          <dgm:chPref val="0"/>
          <dgm:bulletEnabled val="1"/>
        </dgm:presLayoutVars>
      </dgm:prSet>
      <dgm:spPr/>
    </dgm:pt>
    <dgm:pt modelId="{9F88A159-595A-491C-991F-A7A1230E79F8}" type="pres">
      <dgm:prSet presAssocID="{BD5BFFEA-996A-4406-B347-3C683FCE7C9F}" presName="desTx" presStyleLbl="alignAccFollowNode1" presStyleIdx="0" presStyleCnt="3" custLinFactNeighborX="-42266" custLinFactNeighborY="792">
        <dgm:presLayoutVars>
          <dgm:bulletEnabled val="1"/>
        </dgm:presLayoutVars>
      </dgm:prSet>
      <dgm:spPr/>
    </dgm:pt>
    <dgm:pt modelId="{8761A810-3DF9-4B0E-8AD4-628912C4D985}" type="pres">
      <dgm:prSet presAssocID="{D3272030-7486-45E4-A38C-5F2EFB66A4B5}" presName="space" presStyleCnt="0"/>
      <dgm:spPr/>
    </dgm:pt>
    <dgm:pt modelId="{66A00E95-0AC4-4418-8AA1-9547772828DF}" type="pres">
      <dgm:prSet presAssocID="{6900E44A-4810-428E-94BE-C4DC779AB9BC}" presName="composite" presStyleCnt="0"/>
      <dgm:spPr/>
    </dgm:pt>
    <dgm:pt modelId="{C2F53337-D328-4A34-B02E-0AA0982AD09E}" type="pres">
      <dgm:prSet presAssocID="{6900E44A-4810-428E-94BE-C4DC779AB9BC}" presName="parTx" presStyleLbl="alignNode1" presStyleIdx="1" presStyleCnt="3">
        <dgm:presLayoutVars>
          <dgm:chMax val="0"/>
          <dgm:chPref val="0"/>
          <dgm:bulletEnabled val="1"/>
        </dgm:presLayoutVars>
      </dgm:prSet>
      <dgm:spPr/>
    </dgm:pt>
    <dgm:pt modelId="{85446811-86EE-48A1-B399-6D63495E012F}" type="pres">
      <dgm:prSet presAssocID="{6900E44A-4810-428E-94BE-C4DC779AB9BC}" presName="desTx" presStyleLbl="alignAccFollowNode1" presStyleIdx="1" presStyleCnt="3">
        <dgm:presLayoutVars>
          <dgm:bulletEnabled val="1"/>
        </dgm:presLayoutVars>
      </dgm:prSet>
      <dgm:spPr/>
    </dgm:pt>
    <dgm:pt modelId="{3A05A30C-97E6-456D-B0D0-2E6BFDA5B32A}" type="pres">
      <dgm:prSet presAssocID="{3C2BE1CE-B6D2-489C-8F17-2FB34B8F055D}" presName="space" presStyleCnt="0"/>
      <dgm:spPr/>
    </dgm:pt>
    <dgm:pt modelId="{99C18858-3EEF-467C-8040-CB983BA74474}" type="pres">
      <dgm:prSet presAssocID="{9CAAE8A5-D8D3-49D2-A1C6-C564DC2CF6D9}" presName="composite" presStyleCnt="0"/>
      <dgm:spPr/>
    </dgm:pt>
    <dgm:pt modelId="{14601B93-6CB0-4385-A0D8-5806E7D8D05D}" type="pres">
      <dgm:prSet presAssocID="{9CAAE8A5-D8D3-49D2-A1C6-C564DC2CF6D9}" presName="parTx" presStyleLbl="alignNode1" presStyleIdx="2" presStyleCnt="3" custLinFactNeighborX="-1385" custLinFactNeighborY="1154">
        <dgm:presLayoutVars>
          <dgm:chMax val="0"/>
          <dgm:chPref val="0"/>
          <dgm:bulletEnabled val="1"/>
        </dgm:presLayoutVars>
      </dgm:prSet>
      <dgm:spPr/>
    </dgm:pt>
    <dgm:pt modelId="{00D96EFA-B236-47F8-B24F-527E692759DF}" type="pres">
      <dgm:prSet presAssocID="{9CAAE8A5-D8D3-49D2-A1C6-C564DC2CF6D9}" presName="desTx" presStyleLbl="alignAccFollowNode1" presStyleIdx="2" presStyleCnt="3">
        <dgm:presLayoutVars>
          <dgm:bulletEnabled val="1"/>
        </dgm:presLayoutVars>
      </dgm:prSet>
      <dgm:spPr/>
    </dgm:pt>
  </dgm:ptLst>
  <dgm:cxnLst>
    <dgm:cxn modelId="{EB73D902-D57E-4E81-9A19-B6B4C70B1954}" srcId="{9CAAE8A5-D8D3-49D2-A1C6-C564DC2CF6D9}" destId="{F155DBFD-F82F-42F2-9B1E-6F132F7A08EE}" srcOrd="2" destOrd="0" parTransId="{4FE1A4D5-45FA-4433-BFE5-D12DEE9A42A9}" sibTransId="{94C3E6B5-9F35-49EF-9EEB-798E92AA9067}"/>
    <dgm:cxn modelId="{4E8A7C03-3D8E-4A53-942F-EA0C9F772D05}" type="presOf" srcId="{C65CF435-06F6-4554-A445-43CEEA11EA2B}" destId="{00D96EFA-B236-47F8-B24F-527E692759DF}" srcOrd="0" destOrd="1" presId="urn:microsoft.com/office/officeart/2005/8/layout/hList1"/>
    <dgm:cxn modelId="{44C38D06-6F9A-4A01-92B4-2A92BC170A85}" type="presOf" srcId="{BD5BFFEA-996A-4406-B347-3C683FCE7C9F}" destId="{DA9FF370-EF8A-4143-B944-AD9829D809C0}" srcOrd="0" destOrd="0" presId="urn:microsoft.com/office/officeart/2005/8/layout/hList1"/>
    <dgm:cxn modelId="{D8383316-C0F9-4E1F-B847-45AC4B788066}" srcId="{6900E44A-4810-428E-94BE-C4DC779AB9BC}" destId="{04021BCA-9402-4C5A-B252-82B834879C32}" srcOrd="2" destOrd="0" parTransId="{B0E351E9-7B0E-42D7-A211-347746C34E66}" sibTransId="{6C32F98B-A658-4450-8B14-50D222C81C5B}"/>
    <dgm:cxn modelId="{6E63C61B-1A88-4FCC-AEF4-25D9E05402F1}" srcId="{BD5BFFEA-996A-4406-B347-3C683FCE7C9F}" destId="{F129A2C0-5AD0-4BC9-AED6-D06C68CBD39A}" srcOrd="1" destOrd="0" parTransId="{8B55BDC2-6BF7-43E3-AC15-0B9D29988440}" sibTransId="{C0F65EE2-8A55-4994-A621-169FA9E17E10}"/>
    <dgm:cxn modelId="{EB0E121C-6450-4D4A-93B7-2E68BEE8AB18}" srcId="{BD5BFFEA-996A-4406-B347-3C683FCE7C9F}" destId="{5DADEF26-6BF8-4087-9F62-9C25E53A5745}" srcOrd="2" destOrd="0" parTransId="{1E4DCEAF-8532-4F43-99D7-753E5FE0E120}" sibTransId="{F8F7C463-FF93-4CED-8338-E5E01FE8650E}"/>
    <dgm:cxn modelId="{0BD70236-782B-41E8-A0CD-458C99FE0956}" srcId="{E120F5AD-8B94-4419-A995-45AF54E0AEC2}" destId="{6900E44A-4810-428E-94BE-C4DC779AB9BC}" srcOrd="1" destOrd="0" parTransId="{A50A6260-37B3-4D54-813D-2DDD4CDFC5B3}" sibTransId="{3C2BE1CE-B6D2-489C-8F17-2FB34B8F055D}"/>
    <dgm:cxn modelId="{BAD8983F-5754-4052-9FE4-4C28E84F60AB}" type="presOf" srcId="{6E1B0DC4-52F3-49A0-AF31-C86D7112A44C}" destId="{00D96EFA-B236-47F8-B24F-527E692759DF}" srcOrd="0" destOrd="0" presId="urn:microsoft.com/office/officeart/2005/8/layout/hList1"/>
    <dgm:cxn modelId="{F0BAB942-84AF-406D-B4AA-B3E7507EACA9}" srcId="{9CAAE8A5-D8D3-49D2-A1C6-C564DC2CF6D9}" destId="{4495FB8C-C8C6-4886-838B-082F56C9C626}" srcOrd="3" destOrd="0" parTransId="{E41E07BF-C9B9-4BBA-AF27-B8092B3A3AF2}" sibTransId="{C1661616-BCCC-47D7-82C9-C10E95340302}"/>
    <dgm:cxn modelId="{4A8CE744-1D0E-4E15-A5E5-6A2E925AB95A}" type="presOf" srcId="{9CAAE8A5-D8D3-49D2-A1C6-C564DC2CF6D9}" destId="{14601B93-6CB0-4385-A0D8-5806E7D8D05D}" srcOrd="0" destOrd="0" presId="urn:microsoft.com/office/officeart/2005/8/layout/hList1"/>
    <dgm:cxn modelId="{C6C08B45-7A98-4CF3-84C7-200F0AFCC941}" type="presOf" srcId="{8A47F3C1-474D-4153-8304-CC70B953A33A}" destId="{9F88A159-595A-491C-991F-A7A1230E79F8}" srcOrd="0" destOrd="4" presId="urn:microsoft.com/office/officeart/2005/8/layout/hList1"/>
    <dgm:cxn modelId="{856B1947-4572-4A29-BE0B-2746A4412C5D}" srcId="{BD5BFFEA-996A-4406-B347-3C683FCE7C9F}" destId="{8A47F3C1-474D-4153-8304-CC70B953A33A}" srcOrd="4" destOrd="0" parTransId="{D56D7B77-B95F-4BBF-A186-E537D87FE6FD}" sibTransId="{41794711-857F-4E23-9B1F-29C704E2FC5D}"/>
    <dgm:cxn modelId="{E7B78D48-8A4A-4DDB-BE04-12597B31522E}" srcId="{9CAAE8A5-D8D3-49D2-A1C6-C564DC2CF6D9}" destId="{C65CF435-06F6-4554-A445-43CEEA11EA2B}" srcOrd="1" destOrd="0" parTransId="{E3D39B8A-8E86-4260-8F53-E613CADFDCE5}" sibTransId="{22C16929-15DF-4ED0-A649-1FB8B457664D}"/>
    <dgm:cxn modelId="{6C2F726C-7E45-4103-9683-C2BC569DD511}" type="presOf" srcId="{04021BCA-9402-4C5A-B252-82B834879C32}" destId="{85446811-86EE-48A1-B399-6D63495E012F}" srcOrd="0" destOrd="2" presId="urn:microsoft.com/office/officeart/2005/8/layout/hList1"/>
    <dgm:cxn modelId="{889E9B6E-D0A5-4B04-94EF-F7DEB0E1F7DE}" srcId="{9CAAE8A5-D8D3-49D2-A1C6-C564DC2CF6D9}" destId="{E01FA9B4-7ACF-4CC3-91E4-4F02FAE186C4}" srcOrd="4" destOrd="0" parTransId="{14E401AC-57DE-4B89-9A3B-CA6D8732C706}" sibTransId="{8CF9D591-4B4C-4A95-AF2B-F0E0C1192B9A}"/>
    <dgm:cxn modelId="{5D923974-AF34-4850-AA10-4A747CD3524E}" type="presOf" srcId="{E120F5AD-8B94-4419-A995-45AF54E0AEC2}" destId="{EB12BDA0-2C10-4877-9CFA-5378CB6F3236}" srcOrd="0" destOrd="0" presId="urn:microsoft.com/office/officeart/2005/8/layout/hList1"/>
    <dgm:cxn modelId="{20F62E57-B574-45BA-92EF-1206C0E9CEA3}" type="presOf" srcId="{C53C9B60-32C6-4FC0-BE4A-CC46616EBC5E}" destId="{85446811-86EE-48A1-B399-6D63495E012F}" srcOrd="0" destOrd="1" presId="urn:microsoft.com/office/officeart/2005/8/layout/hList1"/>
    <dgm:cxn modelId="{99EBD078-51DE-4251-9623-33F3F6C17D0B}" type="presOf" srcId="{5DADEF26-6BF8-4087-9F62-9C25E53A5745}" destId="{9F88A159-595A-491C-991F-A7A1230E79F8}" srcOrd="0" destOrd="2" presId="urn:microsoft.com/office/officeart/2005/8/layout/hList1"/>
    <dgm:cxn modelId="{E768317A-BC70-45CB-B72D-2D4620361A88}" srcId="{E120F5AD-8B94-4419-A995-45AF54E0AEC2}" destId="{BD5BFFEA-996A-4406-B347-3C683FCE7C9F}" srcOrd="0" destOrd="0" parTransId="{D506B35C-2525-4134-9501-37688EF31CAE}" sibTransId="{D3272030-7486-45E4-A38C-5F2EFB66A4B5}"/>
    <dgm:cxn modelId="{F6C67181-3D92-417D-BB5D-28A57DCB48F6}" srcId="{E120F5AD-8B94-4419-A995-45AF54E0AEC2}" destId="{9CAAE8A5-D8D3-49D2-A1C6-C564DC2CF6D9}" srcOrd="2" destOrd="0" parTransId="{8EA0ADE5-B540-402C-9ECF-0128F253B3A6}" sibTransId="{9C33E08F-2E8B-499D-BA06-AC62FA72DCA0}"/>
    <dgm:cxn modelId="{2FB1128D-CC2F-4A18-8E9D-DDC7F9843FA6}" srcId="{BD5BFFEA-996A-4406-B347-3C683FCE7C9F}" destId="{46FBE440-4CA2-42E1-BF6B-C41F988CA850}" srcOrd="0" destOrd="0" parTransId="{7DDF433D-3F4B-4297-9F4B-D7F2E3A1F5B9}" sibTransId="{59A3902E-3D41-4247-92BA-086B619C5966}"/>
    <dgm:cxn modelId="{2362488F-F5A0-4428-9FA4-142CEAA5D791}" type="presOf" srcId="{F155DBFD-F82F-42F2-9B1E-6F132F7A08EE}" destId="{00D96EFA-B236-47F8-B24F-527E692759DF}" srcOrd="0" destOrd="2" presId="urn:microsoft.com/office/officeart/2005/8/layout/hList1"/>
    <dgm:cxn modelId="{08BEE890-4CED-44C2-9A04-285917F95966}" srcId="{6900E44A-4810-428E-94BE-C4DC779AB9BC}" destId="{C53C9B60-32C6-4FC0-BE4A-CC46616EBC5E}" srcOrd="1" destOrd="0" parTransId="{2BC110D8-EBBA-41F2-B584-E91A2BD546E8}" sibTransId="{C4D7AC66-7BA7-4904-A9AC-0096ECB21026}"/>
    <dgm:cxn modelId="{03B385AA-2434-41A5-81D3-10893E52E649}" type="presOf" srcId="{46FBE440-4CA2-42E1-BF6B-C41F988CA850}" destId="{9F88A159-595A-491C-991F-A7A1230E79F8}" srcOrd="0" destOrd="0" presId="urn:microsoft.com/office/officeart/2005/8/layout/hList1"/>
    <dgm:cxn modelId="{479086AA-F491-4D02-8B38-EF4BED86D21C}" srcId="{BD5BFFEA-996A-4406-B347-3C683FCE7C9F}" destId="{0CCE1CB6-758A-4ACE-822A-11F7B81A0E39}" srcOrd="3" destOrd="0" parTransId="{16C1A626-52E1-4EAE-B387-4FF12F967CFD}" sibTransId="{05D77EEE-9DAD-4A44-AF3D-6E4705EE0588}"/>
    <dgm:cxn modelId="{28419AB8-7C8D-4709-8E7B-9B43576AB3C4}" srcId="{9CAAE8A5-D8D3-49D2-A1C6-C564DC2CF6D9}" destId="{6E1B0DC4-52F3-49A0-AF31-C86D7112A44C}" srcOrd="0" destOrd="0" parTransId="{B92C32CF-05D4-431A-B4AE-D969EBE99BC8}" sibTransId="{AB0B107D-4101-4FAB-90F4-FF750418EB6E}"/>
    <dgm:cxn modelId="{40D586C2-95DC-4981-96DB-CB45002932B8}" type="presOf" srcId="{F129A2C0-5AD0-4BC9-AED6-D06C68CBD39A}" destId="{9F88A159-595A-491C-991F-A7A1230E79F8}" srcOrd="0" destOrd="1" presId="urn:microsoft.com/office/officeart/2005/8/layout/hList1"/>
    <dgm:cxn modelId="{E3C61ACC-A157-41B5-A289-A49071052E76}" type="presOf" srcId="{619BAB6A-DA14-45D2-9127-BEE17A93E3DF}" destId="{85446811-86EE-48A1-B399-6D63495E012F}" srcOrd="0" destOrd="0" presId="urn:microsoft.com/office/officeart/2005/8/layout/hList1"/>
    <dgm:cxn modelId="{83E4A8CD-7FBA-485D-8B91-8A9DCA40F002}" type="presOf" srcId="{6900E44A-4810-428E-94BE-C4DC779AB9BC}" destId="{C2F53337-D328-4A34-B02E-0AA0982AD09E}" srcOrd="0" destOrd="0" presId="urn:microsoft.com/office/officeart/2005/8/layout/hList1"/>
    <dgm:cxn modelId="{619F68D0-9FA9-4D9D-8E74-59C38C28BD57}" srcId="{6900E44A-4810-428E-94BE-C4DC779AB9BC}" destId="{619BAB6A-DA14-45D2-9127-BEE17A93E3DF}" srcOrd="0" destOrd="0" parTransId="{D9380A07-D27E-4D22-BEF6-A4D53E1F959D}" sibTransId="{2574343E-3AA0-455D-A6E4-60851B2B6949}"/>
    <dgm:cxn modelId="{60B67DDC-D6F9-4BD6-B915-56E5E5A1DC42}" type="presOf" srcId="{E01FA9B4-7ACF-4CC3-91E4-4F02FAE186C4}" destId="{00D96EFA-B236-47F8-B24F-527E692759DF}" srcOrd="0" destOrd="4" presId="urn:microsoft.com/office/officeart/2005/8/layout/hList1"/>
    <dgm:cxn modelId="{F4D016E6-C5A2-4BD2-AED4-DA231866C5BF}" type="presOf" srcId="{4495FB8C-C8C6-4886-838B-082F56C9C626}" destId="{00D96EFA-B236-47F8-B24F-527E692759DF}" srcOrd="0" destOrd="3" presId="urn:microsoft.com/office/officeart/2005/8/layout/hList1"/>
    <dgm:cxn modelId="{757C24EB-A3B6-4A76-AD1A-DE05BBE2CAE9}" type="presOf" srcId="{0CCE1CB6-758A-4ACE-822A-11F7B81A0E39}" destId="{9F88A159-595A-491C-991F-A7A1230E79F8}" srcOrd="0" destOrd="3" presId="urn:microsoft.com/office/officeart/2005/8/layout/hList1"/>
    <dgm:cxn modelId="{6ECAB782-9887-4FB6-B954-4569AA495E2A}" type="presParOf" srcId="{EB12BDA0-2C10-4877-9CFA-5378CB6F3236}" destId="{3CEF994C-8841-45F7-99D2-BCBA63BEDC64}" srcOrd="0" destOrd="0" presId="urn:microsoft.com/office/officeart/2005/8/layout/hList1"/>
    <dgm:cxn modelId="{CE505132-5B93-478F-A4A2-238FE8688428}" type="presParOf" srcId="{3CEF994C-8841-45F7-99D2-BCBA63BEDC64}" destId="{DA9FF370-EF8A-4143-B944-AD9829D809C0}" srcOrd="0" destOrd="0" presId="urn:microsoft.com/office/officeart/2005/8/layout/hList1"/>
    <dgm:cxn modelId="{A44D3BAD-4A68-434C-BE1C-618E1176EF1C}" type="presParOf" srcId="{3CEF994C-8841-45F7-99D2-BCBA63BEDC64}" destId="{9F88A159-595A-491C-991F-A7A1230E79F8}" srcOrd="1" destOrd="0" presId="urn:microsoft.com/office/officeart/2005/8/layout/hList1"/>
    <dgm:cxn modelId="{15595FD4-F0CB-453E-969A-084306FCCAF2}" type="presParOf" srcId="{EB12BDA0-2C10-4877-9CFA-5378CB6F3236}" destId="{8761A810-3DF9-4B0E-8AD4-628912C4D985}" srcOrd="1" destOrd="0" presId="urn:microsoft.com/office/officeart/2005/8/layout/hList1"/>
    <dgm:cxn modelId="{4098C817-6CBD-476C-A858-16501875CC9E}" type="presParOf" srcId="{EB12BDA0-2C10-4877-9CFA-5378CB6F3236}" destId="{66A00E95-0AC4-4418-8AA1-9547772828DF}" srcOrd="2" destOrd="0" presId="urn:microsoft.com/office/officeart/2005/8/layout/hList1"/>
    <dgm:cxn modelId="{0DA22044-C699-4328-9EEB-D05245C0446B}" type="presParOf" srcId="{66A00E95-0AC4-4418-8AA1-9547772828DF}" destId="{C2F53337-D328-4A34-B02E-0AA0982AD09E}" srcOrd="0" destOrd="0" presId="urn:microsoft.com/office/officeart/2005/8/layout/hList1"/>
    <dgm:cxn modelId="{0487AEC8-878F-408D-A7A1-24B92CD0D6D6}" type="presParOf" srcId="{66A00E95-0AC4-4418-8AA1-9547772828DF}" destId="{85446811-86EE-48A1-B399-6D63495E012F}" srcOrd="1" destOrd="0" presId="urn:microsoft.com/office/officeart/2005/8/layout/hList1"/>
    <dgm:cxn modelId="{891B0B1C-0966-499A-A2E5-5D1E54633311}" type="presParOf" srcId="{EB12BDA0-2C10-4877-9CFA-5378CB6F3236}" destId="{3A05A30C-97E6-456D-B0D0-2E6BFDA5B32A}" srcOrd="3" destOrd="0" presId="urn:microsoft.com/office/officeart/2005/8/layout/hList1"/>
    <dgm:cxn modelId="{2D7363D3-4401-456E-BAAC-D93F663D6B9F}" type="presParOf" srcId="{EB12BDA0-2C10-4877-9CFA-5378CB6F3236}" destId="{99C18858-3EEF-467C-8040-CB983BA74474}" srcOrd="4" destOrd="0" presId="urn:microsoft.com/office/officeart/2005/8/layout/hList1"/>
    <dgm:cxn modelId="{E3FD33BD-CD1A-49BB-B5D4-209A3EDFDE8F}" type="presParOf" srcId="{99C18858-3EEF-467C-8040-CB983BA74474}" destId="{14601B93-6CB0-4385-A0D8-5806E7D8D05D}" srcOrd="0" destOrd="0" presId="urn:microsoft.com/office/officeart/2005/8/layout/hList1"/>
    <dgm:cxn modelId="{7C5CE694-9EF9-4ED1-919D-AE97D0241904}" type="presParOf" srcId="{99C18858-3EEF-467C-8040-CB983BA74474}" destId="{00D96EFA-B236-47F8-B24F-527E692759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FF370-EF8A-4143-B944-AD9829D809C0}">
      <dsp:nvSpPr>
        <dsp:cNvPr id="0" name=""/>
        <dsp:cNvSpPr/>
      </dsp:nvSpPr>
      <dsp:spPr>
        <a:xfrm>
          <a:off x="2661" y="442777"/>
          <a:ext cx="2594520" cy="10378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Poppins" panose="00000500000000000000" pitchFamily="2" charset="0"/>
              <a:cs typeface="Poppins" panose="00000500000000000000" pitchFamily="2" charset="0"/>
            </a:rPr>
            <a:t>Conditions essentielles</a:t>
          </a:r>
          <a:endParaRPr lang="fr-FR" sz="1600" kern="1200" noProof="0" dirty="0">
            <a:latin typeface="Poppins" panose="00000500000000000000" pitchFamily="2" charset="0"/>
            <a:cs typeface="Poppins" panose="00000500000000000000" pitchFamily="2" charset="0"/>
          </a:endParaRPr>
        </a:p>
      </dsp:txBody>
      <dsp:txXfrm>
        <a:off x="2661" y="442777"/>
        <a:ext cx="2594520" cy="1037808"/>
      </dsp:txXfrm>
    </dsp:sp>
    <dsp:sp modelId="{9F88A159-595A-491C-991F-A7A1230E79F8}">
      <dsp:nvSpPr>
        <dsp:cNvPr id="0" name=""/>
        <dsp:cNvSpPr/>
      </dsp:nvSpPr>
      <dsp:spPr>
        <a:xfrm>
          <a:off x="0" y="1503195"/>
          <a:ext cx="259452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noProof="0" dirty="0">
              <a:latin typeface="Poppins" panose="00000500000000000000" pitchFamily="2" charset="0"/>
              <a:cs typeface="Poppins" panose="00000500000000000000" pitchFamily="2" charset="0"/>
            </a:rPr>
            <a:t>Faible quantité de Dispositifs Médicaux</a:t>
          </a:r>
        </a:p>
        <a:p>
          <a:pPr marL="114300" lvl="1" indent="-114300" algn="l" defTabSz="533400">
            <a:lnSpc>
              <a:spcPct val="90000"/>
            </a:lnSpc>
            <a:spcBef>
              <a:spcPct val="0"/>
            </a:spcBef>
            <a:spcAft>
              <a:spcPct val="15000"/>
            </a:spcAft>
            <a:buChar char="•"/>
          </a:pPr>
          <a:r>
            <a:rPr lang="fr-FR" sz="1200" kern="1200" noProof="0" dirty="0">
              <a:latin typeface="Poppins" panose="00000500000000000000" pitchFamily="2" charset="0"/>
              <a:cs typeface="Poppins" panose="00000500000000000000" pitchFamily="2" charset="0"/>
            </a:rPr>
            <a:t>Faible quantité d’UDI-DI de base (&lt;100)</a:t>
          </a:r>
        </a:p>
        <a:p>
          <a:pPr marL="114300" lvl="1" indent="-114300" algn="l" defTabSz="533400">
            <a:lnSpc>
              <a:spcPct val="90000"/>
            </a:lnSpc>
            <a:spcBef>
              <a:spcPct val="0"/>
            </a:spcBef>
            <a:spcAft>
              <a:spcPct val="15000"/>
            </a:spcAft>
            <a:buChar char="•"/>
          </a:pPr>
          <a:r>
            <a:rPr lang="fr-FR" sz="1200" kern="1200" noProof="0" dirty="0">
              <a:latin typeface="Poppins" panose="00000500000000000000" pitchFamily="2" charset="0"/>
              <a:cs typeface="Poppins" panose="00000500000000000000" pitchFamily="2" charset="0"/>
            </a:rPr>
            <a:t>Peu de nouveaux produits et peu de modifications majeures</a:t>
          </a:r>
        </a:p>
        <a:p>
          <a:pPr marL="114300" lvl="1" indent="-114300" algn="l" defTabSz="533400">
            <a:lnSpc>
              <a:spcPct val="90000"/>
            </a:lnSpc>
            <a:spcBef>
              <a:spcPct val="0"/>
            </a:spcBef>
            <a:spcAft>
              <a:spcPct val="15000"/>
            </a:spcAft>
            <a:buChar char="•"/>
          </a:pPr>
          <a:r>
            <a:rPr lang="fr-FR" sz="1200" kern="1200" noProof="0" dirty="0">
              <a:latin typeface="Poppins" panose="00000500000000000000" pitchFamily="2" charset="0"/>
              <a:cs typeface="Poppins" panose="00000500000000000000" pitchFamily="2" charset="0"/>
            </a:rPr>
            <a:t>Petites entreprises</a:t>
          </a:r>
        </a:p>
        <a:p>
          <a:pPr marL="114300" lvl="1" indent="-114300" algn="l" defTabSz="533400">
            <a:lnSpc>
              <a:spcPct val="90000"/>
            </a:lnSpc>
            <a:spcBef>
              <a:spcPct val="0"/>
            </a:spcBef>
            <a:spcAft>
              <a:spcPct val="15000"/>
            </a:spcAft>
            <a:buChar char="•"/>
          </a:pPr>
          <a:r>
            <a:rPr lang="fr-FR" sz="1200" kern="1200" noProof="0" dirty="0">
              <a:latin typeface="Poppins" panose="00000500000000000000" pitchFamily="2" charset="0"/>
              <a:cs typeface="Poppins" panose="00000500000000000000" pitchFamily="2" charset="0"/>
            </a:rPr>
            <a:t>Peu de marchés distribués</a:t>
          </a:r>
        </a:p>
      </dsp:txBody>
      <dsp:txXfrm>
        <a:off x="0" y="1503195"/>
        <a:ext cx="2594520" cy="2854800"/>
      </dsp:txXfrm>
    </dsp:sp>
    <dsp:sp modelId="{C2F53337-D328-4A34-B02E-0AA0982AD09E}">
      <dsp:nvSpPr>
        <dsp:cNvPr id="0" name=""/>
        <dsp:cNvSpPr/>
      </dsp:nvSpPr>
      <dsp:spPr>
        <a:xfrm>
          <a:off x="2960414" y="442777"/>
          <a:ext cx="2594520" cy="10378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Poppins" panose="00000500000000000000" pitchFamily="2" charset="0"/>
              <a:cs typeface="Poppins" panose="00000500000000000000" pitchFamily="2" charset="0"/>
            </a:rPr>
            <a:t>Principaux</a:t>
          </a:r>
          <a:r>
            <a:rPr lang="fr-FR" sz="1600" kern="1200" noProof="0" dirty="0">
              <a:latin typeface="Poppins" panose="00000500000000000000" pitchFamily="2" charset="0"/>
              <a:cs typeface="Poppins" panose="00000500000000000000" pitchFamily="2" charset="0"/>
            </a:rPr>
            <a:t> </a:t>
          </a:r>
          <a:r>
            <a:rPr lang="fr-FR" sz="1800" kern="1200" noProof="0" dirty="0">
              <a:latin typeface="Poppins" panose="00000500000000000000" pitchFamily="2" charset="0"/>
              <a:cs typeface="Poppins" panose="00000500000000000000" pitchFamily="2" charset="0"/>
            </a:rPr>
            <a:t>avantages</a:t>
          </a:r>
          <a:endParaRPr lang="fr-FR" sz="2000" kern="1200" noProof="0" dirty="0">
            <a:latin typeface="Poppins" panose="00000500000000000000" pitchFamily="2" charset="0"/>
            <a:cs typeface="Poppins" panose="00000500000000000000" pitchFamily="2" charset="0"/>
          </a:endParaRPr>
        </a:p>
      </dsp:txBody>
      <dsp:txXfrm>
        <a:off x="2960414" y="442777"/>
        <a:ext cx="2594520" cy="1037808"/>
      </dsp:txXfrm>
    </dsp:sp>
    <dsp:sp modelId="{85446811-86EE-48A1-B399-6D63495E012F}">
      <dsp:nvSpPr>
        <dsp:cNvPr id="0" name=""/>
        <dsp:cNvSpPr/>
      </dsp:nvSpPr>
      <dsp:spPr>
        <a:xfrm>
          <a:off x="2960414" y="1480585"/>
          <a:ext cx="259452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noProof="0" dirty="0">
              <a:latin typeface="Poppins" panose="00000500000000000000" pitchFamily="2" charset="0"/>
              <a:cs typeface="Poppins" panose="00000500000000000000" pitchFamily="2" charset="0"/>
            </a:rPr>
            <a:t>Pas d’investissement</a:t>
          </a:r>
        </a:p>
        <a:p>
          <a:pPr marL="114300" lvl="1" indent="-114300" algn="l" defTabSz="533400">
            <a:lnSpc>
              <a:spcPct val="90000"/>
            </a:lnSpc>
            <a:spcBef>
              <a:spcPct val="0"/>
            </a:spcBef>
            <a:spcAft>
              <a:spcPct val="15000"/>
            </a:spcAft>
            <a:buChar char="•"/>
          </a:pPr>
          <a:r>
            <a:rPr lang="fr-FR" sz="1200" kern="1200" noProof="0" dirty="0">
              <a:latin typeface="Poppins" panose="00000500000000000000" pitchFamily="2" charset="0"/>
              <a:cs typeface="Poppins" panose="00000500000000000000" pitchFamily="2" charset="0"/>
            </a:rPr>
            <a:t>Immédiatement utilisable, une fois enregistré dans le module Acteurs</a:t>
          </a:r>
        </a:p>
        <a:p>
          <a:pPr marL="114300" lvl="1" indent="-114300" algn="l" defTabSz="533400">
            <a:lnSpc>
              <a:spcPct val="90000"/>
            </a:lnSpc>
            <a:spcBef>
              <a:spcPct val="0"/>
            </a:spcBef>
            <a:spcAft>
              <a:spcPct val="15000"/>
            </a:spcAft>
            <a:buChar char="•"/>
          </a:pPr>
          <a:endParaRPr lang="fr-FR" sz="1200" kern="1200" noProof="0" dirty="0">
            <a:latin typeface="Poppins" panose="00000500000000000000" pitchFamily="2" charset="0"/>
            <a:cs typeface="Poppins" panose="00000500000000000000" pitchFamily="2" charset="0"/>
          </a:endParaRPr>
        </a:p>
      </dsp:txBody>
      <dsp:txXfrm>
        <a:off x="2960414" y="1480585"/>
        <a:ext cx="2594520" cy="2854800"/>
      </dsp:txXfrm>
    </dsp:sp>
    <dsp:sp modelId="{14601B93-6CB0-4385-A0D8-5806E7D8D05D}">
      <dsp:nvSpPr>
        <dsp:cNvPr id="0" name=""/>
        <dsp:cNvSpPr/>
      </dsp:nvSpPr>
      <dsp:spPr>
        <a:xfrm>
          <a:off x="5882234" y="454753"/>
          <a:ext cx="2594520" cy="10378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Poppins" panose="00000500000000000000" pitchFamily="2" charset="0"/>
              <a:cs typeface="Poppins" panose="00000500000000000000" pitchFamily="2" charset="0"/>
            </a:rPr>
            <a:t>Principaux inconvénients</a:t>
          </a:r>
        </a:p>
      </dsp:txBody>
      <dsp:txXfrm>
        <a:off x="5882234" y="454753"/>
        <a:ext cx="2594520" cy="1037808"/>
      </dsp:txXfrm>
    </dsp:sp>
    <dsp:sp modelId="{00D96EFA-B236-47F8-B24F-527E692759DF}">
      <dsp:nvSpPr>
        <dsp:cNvPr id="0" name=""/>
        <dsp:cNvSpPr/>
      </dsp:nvSpPr>
      <dsp:spPr>
        <a:xfrm>
          <a:off x="5918168" y="1480585"/>
          <a:ext cx="259452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b="0" kern="1200" noProof="0" dirty="0">
              <a:latin typeface="Poppins" panose="00000500000000000000" pitchFamily="2" charset="0"/>
              <a:cs typeface="Poppins" panose="00000500000000000000" pitchFamily="2" charset="0"/>
            </a:rPr>
            <a:t>Expertise Eudamed interne vs Coût consulting</a:t>
          </a:r>
        </a:p>
        <a:p>
          <a:pPr marL="114300" lvl="1" indent="-114300" algn="l" defTabSz="533400">
            <a:lnSpc>
              <a:spcPct val="90000"/>
            </a:lnSpc>
            <a:spcBef>
              <a:spcPct val="0"/>
            </a:spcBef>
            <a:spcAft>
              <a:spcPct val="15000"/>
            </a:spcAft>
            <a:buChar char="•"/>
          </a:pPr>
          <a:r>
            <a:rPr lang="fr-FR" sz="1200" b="0" i="0" kern="1200" dirty="0">
              <a:solidFill>
                <a:srgbClr val="242424"/>
              </a:solidFill>
              <a:effectLst/>
              <a:latin typeface="Poppins" panose="00000500000000000000" pitchFamily="2" charset="0"/>
              <a:cs typeface="Poppins" panose="00000500000000000000" pitchFamily="2" charset="0"/>
            </a:rPr>
            <a:t>Disponibilité &amp; Loyauté des ressources dédiées</a:t>
          </a:r>
          <a:endParaRPr lang="fr-FR" sz="1200" b="0" kern="1200" noProof="0" dirty="0">
            <a:latin typeface="Poppins" panose="00000500000000000000" pitchFamily="2" charset="0"/>
            <a:cs typeface="Poppins" panose="00000500000000000000" pitchFamily="2" charset="0"/>
          </a:endParaRPr>
        </a:p>
        <a:p>
          <a:pPr marL="114300" lvl="1" indent="-114300" algn="l" defTabSz="533400">
            <a:lnSpc>
              <a:spcPct val="90000"/>
            </a:lnSpc>
            <a:spcBef>
              <a:spcPct val="0"/>
            </a:spcBef>
            <a:spcAft>
              <a:spcPct val="15000"/>
            </a:spcAft>
            <a:buChar char="•"/>
          </a:pPr>
          <a:r>
            <a:rPr lang="fr-FR" sz="1200" b="0" i="0" kern="1200" dirty="0">
              <a:solidFill>
                <a:srgbClr val="242424"/>
              </a:solidFill>
              <a:effectLst/>
              <a:latin typeface="Poppins" panose="00000500000000000000" pitchFamily="2" charset="0"/>
              <a:cs typeface="Poppins" panose="00000500000000000000" pitchFamily="2" charset="0"/>
            </a:rPr>
            <a:t>Risque d'erreurs de saisie et de re étiquetage</a:t>
          </a:r>
          <a:endParaRPr lang="fr-FR" sz="1200" b="0" kern="1200" noProof="0" dirty="0">
            <a:latin typeface="Poppins" panose="00000500000000000000" pitchFamily="2" charset="0"/>
            <a:cs typeface="Poppins" panose="00000500000000000000" pitchFamily="2" charset="0"/>
          </a:endParaRPr>
        </a:p>
        <a:p>
          <a:pPr marL="114300" lvl="1" indent="-114300" algn="l" defTabSz="533400">
            <a:lnSpc>
              <a:spcPct val="90000"/>
            </a:lnSpc>
            <a:spcBef>
              <a:spcPct val="0"/>
            </a:spcBef>
            <a:spcAft>
              <a:spcPct val="15000"/>
            </a:spcAft>
            <a:buChar char="•"/>
          </a:pPr>
          <a:r>
            <a:rPr lang="fr-FR" sz="1200" b="0" i="0" kern="1200" dirty="0">
              <a:solidFill>
                <a:srgbClr val="242424"/>
              </a:solidFill>
              <a:effectLst/>
              <a:latin typeface="Poppins" panose="00000500000000000000" pitchFamily="2" charset="0"/>
              <a:cs typeface="Poppins" panose="00000500000000000000" pitchFamily="2" charset="0"/>
            </a:rPr>
            <a:t>Mise à jour et gestion des données vs Conditions de mise sur le marché</a:t>
          </a:r>
          <a:endParaRPr lang="fr-FR" sz="1200" b="0" kern="1200" noProof="0" dirty="0">
            <a:latin typeface="Poppins" panose="00000500000000000000" pitchFamily="2" charset="0"/>
            <a:cs typeface="Poppins" panose="00000500000000000000" pitchFamily="2" charset="0"/>
          </a:endParaRPr>
        </a:p>
        <a:p>
          <a:pPr marL="114300" lvl="1" indent="-114300" algn="l" defTabSz="533400">
            <a:lnSpc>
              <a:spcPct val="90000"/>
            </a:lnSpc>
            <a:spcBef>
              <a:spcPct val="0"/>
            </a:spcBef>
            <a:spcAft>
              <a:spcPct val="15000"/>
            </a:spcAft>
            <a:buChar char="•"/>
          </a:pPr>
          <a:r>
            <a:rPr lang="fr-FR" sz="1200" b="0" i="0" kern="1200" dirty="0">
              <a:solidFill>
                <a:srgbClr val="242424"/>
              </a:solidFill>
              <a:effectLst/>
              <a:latin typeface="Poppins" panose="00000500000000000000" pitchFamily="2" charset="0"/>
              <a:cs typeface="Poppins" panose="00000500000000000000" pitchFamily="2" charset="0"/>
            </a:rPr>
            <a:t>Traçabilité et conformité  vs Audit par Organismes Notifiés ou Autorités règlementaires</a:t>
          </a:r>
          <a:endParaRPr lang="fr-FR" sz="1200" b="0" kern="1200" noProof="0" dirty="0">
            <a:latin typeface="Poppins" panose="00000500000000000000" pitchFamily="2" charset="0"/>
            <a:cs typeface="Poppins" panose="00000500000000000000" pitchFamily="2" charset="0"/>
          </a:endParaRPr>
        </a:p>
      </dsp:txBody>
      <dsp:txXfrm>
        <a:off x="5918168" y="1480585"/>
        <a:ext cx="259452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28C96C2D-146D-4703-99D3-E9E2B908A68D}" type="datetimeFigureOut">
              <a:rPr lang="fr-FR" smtClean="0"/>
              <a:t>28/01/2025</a:t>
            </a:fld>
            <a:endParaRPr lang="fr-FR"/>
          </a:p>
        </p:txBody>
      </p:sp>
      <p:sp>
        <p:nvSpPr>
          <p:cNvPr id="4" name="Espace réservé de l'image des diapositives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4AAC869D-95B5-4D28-A680-7F3EB2ADD330}" type="slidenum">
              <a:rPr lang="fr-FR" smtClean="0"/>
              <a:t>‹N°›</a:t>
            </a:fld>
            <a:endParaRPr lang="fr-FR"/>
          </a:p>
        </p:txBody>
      </p:sp>
    </p:spTree>
    <p:extLst>
      <p:ext uri="{BB962C8B-B14F-4D97-AF65-F5344CB8AC3E}">
        <p14:creationId xmlns:p14="http://schemas.microsoft.com/office/powerpoint/2010/main" val="47864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Poppins" panose="00000500000000000000" pitchFamily="2" charset="0"/>
                <a:cs typeface="Poppins" panose="00000500000000000000" pitchFamily="2" charset="0"/>
              </a:rPr>
              <a:t>Bonjour à tous et merci d’être présent pour ce deuxième Webinaire Ackomas de l’année. </a:t>
            </a:r>
          </a:p>
          <a:p>
            <a:r>
              <a:rPr lang="fr-FR" dirty="0">
                <a:latin typeface="Poppins" panose="00000500000000000000" pitchFamily="2" charset="0"/>
                <a:cs typeface="Poppins" panose="00000500000000000000" pitchFamily="2" charset="0"/>
              </a:rPr>
              <a:t>Nous allons nous intéresser à une des 3 approches pour enregistrer des dispositifs médicaux dans la base de données règlementaire EUDAMED, dans son module UDI/DEV (DEVICES) plus précisément.</a:t>
            </a:r>
          </a:p>
          <a:p>
            <a:r>
              <a:rPr lang="fr-FR" dirty="0">
                <a:latin typeface="Poppins" panose="00000500000000000000" pitchFamily="2" charset="0"/>
                <a:cs typeface="Poppins" panose="00000500000000000000" pitchFamily="2" charset="0"/>
              </a:rPr>
              <a:t>Nous allons donc aborder aujourd’hui la première de ces approches : « la saisie directe dans EUDAMED ».</a:t>
            </a:r>
          </a:p>
          <a:p>
            <a:endParaRPr lang="fr-FR" dirty="0"/>
          </a:p>
        </p:txBody>
      </p:sp>
      <p:sp>
        <p:nvSpPr>
          <p:cNvPr id="4" name="Espace réservé du numéro de diapositive 3"/>
          <p:cNvSpPr>
            <a:spLocks noGrp="1"/>
          </p:cNvSpPr>
          <p:nvPr>
            <p:ph type="sldNum" sz="quarter" idx="5"/>
          </p:nvPr>
        </p:nvSpPr>
        <p:spPr/>
        <p:txBody>
          <a:bodyPr/>
          <a:lstStyle/>
          <a:p>
            <a:fld id="{4AAC869D-95B5-4D28-A680-7F3EB2ADD330}" type="slidenum">
              <a:rPr lang="fr-FR" smtClean="0"/>
              <a:t>1</a:t>
            </a:fld>
            <a:endParaRPr lang="fr-FR" dirty="0"/>
          </a:p>
        </p:txBody>
      </p:sp>
    </p:spTree>
    <p:extLst>
      <p:ext uri="{BB962C8B-B14F-4D97-AF65-F5344CB8AC3E}">
        <p14:creationId xmlns:p14="http://schemas.microsoft.com/office/powerpoint/2010/main" val="267910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89BD7-85ED-4CF3-0CD7-86A53DD796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7270CF-82FB-5D3C-93DD-A5C0A21E0A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CE3BC4-DF6E-8B8B-C76D-FCB6B2A15737}"/>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Une fois le Basic UDI-DI et l’UDI-DI créés et publiées (vous avez passé toutes les étapes et vous avez sauvegardé et publié), </a:t>
            </a:r>
          </a:p>
          <a:p>
            <a:r>
              <a:rPr lang="fr-FR" noProof="0" dirty="0">
                <a:latin typeface="Poppins" panose="00000500000000000000" pitchFamily="2" charset="0"/>
                <a:cs typeface="Poppins" panose="00000500000000000000" pitchFamily="2" charset="0"/>
              </a:rPr>
              <a:t>Vous pouvez encore revenir sur ces enregistrements et les modifier, au moins en partie. Ainsi, </a:t>
            </a:r>
          </a:p>
          <a:p>
            <a:endParaRPr lang="fr-FR" noProof="0" dirty="0">
              <a:latin typeface="Poppins" panose="00000500000000000000" pitchFamily="2" charset="0"/>
              <a:cs typeface="Poppins" panose="00000500000000000000" pitchFamily="2" charset="0"/>
            </a:endParaRPr>
          </a:p>
          <a:p>
            <a:pPr marL="171450" indent="-171450">
              <a:buFontTx/>
              <a:buChar char="-"/>
            </a:pPr>
            <a:r>
              <a:rPr lang="fr-FR" noProof="0" dirty="0">
                <a:latin typeface="Poppins" panose="00000500000000000000" pitchFamily="2" charset="0"/>
                <a:cs typeface="Poppins" panose="00000500000000000000" pitchFamily="2" charset="0"/>
              </a:rPr>
              <a:t>Vous pouvez ajouter de nouveaux pays et ajouter des UDI-DI de conditionnement, </a:t>
            </a:r>
          </a:p>
          <a:p>
            <a:pPr marL="171450" indent="-171450">
              <a:buFontTx/>
              <a:buChar char="-"/>
            </a:pPr>
            <a:r>
              <a:rPr lang="fr-FR" noProof="0" dirty="0">
                <a:latin typeface="Poppins" panose="00000500000000000000" pitchFamily="2" charset="0"/>
                <a:cs typeface="Poppins" panose="00000500000000000000" pitchFamily="2" charset="0"/>
              </a:rPr>
              <a:t>Vous avez aussi la possibilité de créer une nouvelle version pour modifier quelques attributs modifiables. Il y en a peu cependant dans EUDAMED</a:t>
            </a:r>
          </a:p>
          <a:p>
            <a:pPr marL="171450" indent="-171450">
              <a:buFontTx/>
              <a:buChar char="-"/>
            </a:pPr>
            <a:r>
              <a:rPr lang="fr-FR" noProof="0" dirty="0">
                <a:latin typeface="Poppins" panose="00000500000000000000" pitchFamily="2" charset="0"/>
                <a:cs typeface="Poppins" panose="00000500000000000000" pitchFamily="2" charset="0"/>
              </a:rPr>
              <a:t>Et, Evidemment, vous avez la possibilité d’ajouter des UDI-DI à un Basic UDI-DI existant.</a:t>
            </a:r>
          </a:p>
          <a:p>
            <a:pPr marL="171450" indent="-171450">
              <a:buFontTx/>
              <a:buChar char="-"/>
            </a:pPr>
            <a:endParaRPr lang="fr-FR" noProof="0" dirty="0">
              <a:latin typeface="Poppins" panose="00000500000000000000" pitchFamily="2" charset="0"/>
              <a:cs typeface="Poppins" panose="00000500000000000000" pitchFamily="2" charset="0"/>
            </a:endParaRPr>
          </a:p>
          <a:p>
            <a:r>
              <a:rPr lang="fr-FR" b="1" noProof="0" dirty="0">
                <a:latin typeface="Poppins" panose="00000500000000000000" pitchFamily="2" charset="0"/>
                <a:cs typeface="Poppins" panose="00000500000000000000" pitchFamily="2" charset="0"/>
              </a:rPr>
              <a:t>Retenez que, globalement, la saisie d’un UDI-DI prend relativement beaucoup de temps., et qu’une fois publié, il est difficilement modifiable.</a:t>
            </a:r>
          </a:p>
          <a:p>
            <a:endParaRPr lang="en-US" dirty="0">
              <a:latin typeface="Poppins" panose="00000500000000000000" pitchFamily="2" charset="0"/>
              <a:cs typeface="Poppins" panose="00000500000000000000" pitchFamily="2" charset="0"/>
            </a:endParaRPr>
          </a:p>
          <a:p>
            <a:endParaRPr lang="en-US" dirty="0"/>
          </a:p>
        </p:txBody>
      </p:sp>
      <p:sp>
        <p:nvSpPr>
          <p:cNvPr id="4" name="Espace réservé du numéro de diapositive 3">
            <a:extLst>
              <a:ext uri="{FF2B5EF4-FFF2-40B4-BE49-F238E27FC236}">
                <a16:creationId xmlns:a16="http://schemas.microsoft.com/office/drawing/2014/main" id="{139D0979-A8DF-0A13-AFFD-175F1EFEA2A4}"/>
              </a:ext>
            </a:extLst>
          </p:cNvPr>
          <p:cNvSpPr>
            <a:spLocks noGrp="1"/>
          </p:cNvSpPr>
          <p:nvPr>
            <p:ph type="sldNum" sz="quarter" idx="5"/>
          </p:nvPr>
        </p:nvSpPr>
        <p:spPr/>
        <p:txBody>
          <a:bodyPr/>
          <a:lstStyle/>
          <a:p>
            <a:fld id="{4AAC869D-95B5-4D28-A680-7F3EB2ADD330}" type="slidenum">
              <a:rPr lang="fr-FR" smtClean="0"/>
              <a:t>10</a:t>
            </a:fld>
            <a:endParaRPr lang="fr-FR"/>
          </a:p>
        </p:txBody>
      </p:sp>
    </p:spTree>
    <p:extLst>
      <p:ext uri="{BB962C8B-B14F-4D97-AF65-F5344CB8AC3E}">
        <p14:creationId xmlns:p14="http://schemas.microsoft.com/office/powerpoint/2010/main" val="32953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8F74-2220-AEA1-FDC3-E494A78DD2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A47A80-A961-CB67-2DA5-4FD668924B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052C4C-0CFC-4688-2F5A-83C7F7C8B4F4}"/>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Les erreurs de saisie sont intrinsèques à la saisie manuelle. Nous l’avons déjà dit.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C’est pourquoi, je vous invite donc à contrôler les données saisies et publiées, sans quoi vous allez générer des incohérences entre vos données dans votre système d’information (au sens large) et EUDAMED. Des incohérences que vous ne pourrez justifier lors d’un audit à venir.</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Ce n’est pas toujours facile mais des rapports existent et vous pouvez jouer sur quelques filtres. Ils apparaissent à l’écran.</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Vous pouvez a priori exporter vos données pour faciliter ce contrôle en masse mais l’export EUDAMED n’est possible qu’au format XML et non Excel.  Il vous faudra donc le concours d’un expert XML/Eudamed. Nous aborderons les fichiers XML dans le prochain webinaire.</a:t>
            </a:r>
          </a:p>
          <a:p>
            <a:endParaRPr lang="en-US" dirty="0">
              <a:latin typeface="Poppins" panose="00000500000000000000" pitchFamily="2" charset="0"/>
              <a:cs typeface="Poppins" panose="00000500000000000000" pitchFamily="2" charset="0"/>
            </a:endParaRPr>
          </a:p>
          <a:p>
            <a:endParaRPr lang="en-US" dirty="0"/>
          </a:p>
        </p:txBody>
      </p:sp>
      <p:sp>
        <p:nvSpPr>
          <p:cNvPr id="4" name="Espace réservé du numéro de diapositive 3">
            <a:extLst>
              <a:ext uri="{FF2B5EF4-FFF2-40B4-BE49-F238E27FC236}">
                <a16:creationId xmlns:a16="http://schemas.microsoft.com/office/drawing/2014/main" id="{6B2E0E6B-E354-CBEE-AD30-88E34B776799}"/>
              </a:ext>
            </a:extLst>
          </p:cNvPr>
          <p:cNvSpPr>
            <a:spLocks noGrp="1"/>
          </p:cNvSpPr>
          <p:nvPr>
            <p:ph type="sldNum" sz="quarter" idx="5"/>
          </p:nvPr>
        </p:nvSpPr>
        <p:spPr/>
        <p:txBody>
          <a:bodyPr/>
          <a:lstStyle/>
          <a:p>
            <a:fld id="{4AAC869D-95B5-4D28-A680-7F3EB2ADD330}" type="slidenum">
              <a:rPr lang="fr-FR" smtClean="0"/>
              <a:t>11</a:t>
            </a:fld>
            <a:endParaRPr lang="fr-FR"/>
          </a:p>
        </p:txBody>
      </p:sp>
    </p:spTree>
    <p:extLst>
      <p:ext uri="{BB962C8B-B14F-4D97-AF65-F5344CB8AC3E}">
        <p14:creationId xmlns:p14="http://schemas.microsoft.com/office/powerpoint/2010/main" val="356344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65453-66AE-FCF0-750A-69F43242AA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579370-0663-8CD2-2556-A4437D6A71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907940-B447-C23F-030A-53FF7CF9ED47}"/>
              </a:ext>
            </a:extLst>
          </p:cNvPr>
          <p:cNvSpPr>
            <a:spLocks noGrp="1"/>
          </p:cNvSpPr>
          <p:nvPr>
            <p:ph type="body" idx="1"/>
          </p:nvPr>
        </p:nvSpPr>
        <p:spPr/>
        <p:txBody>
          <a:bodyPr/>
          <a:lstStyle/>
          <a:p>
            <a:r>
              <a:rPr lang="fr-FR" sz="1200" noProof="0" dirty="0">
                <a:latin typeface="Poppins" panose="00000500000000000000" pitchFamily="2" charset="0"/>
                <a:cs typeface="Poppins" panose="00000500000000000000" pitchFamily="2" charset="0"/>
              </a:rPr>
              <a:t>Les retours d’expérience concernant la saisie directe dans la base de données EUDAMED sont intéressants. </a:t>
            </a:r>
          </a:p>
          <a:p>
            <a:endParaRPr lang="fr-FR" sz="1200" noProof="0" dirty="0">
              <a:latin typeface="Poppins" panose="00000500000000000000" pitchFamily="2" charset="0"/>
              <a:cs typeface="Poppins" panose="00000500000000000000" pitchFamily="2" charset="0"/>
            </a:endParaRPr>
          </a:p>
          <a:p>
            <a:r>
              <a:rPr lang="fr-FR" sz="1200" noProof="0" dirty="0">
                <a:latin typeface="Poppins" panose="00000500000000000000" pitchFamily="2" charset="0"/>
                <a:cs typeface="Poppins" panose="00000500000000000000" pitchFamily="2" charset="0"/>
              </a:rPr>
              <a:t>Mi-2024, la commission a communiqué les résultats d’un sondage.  Ses résultats témoignent de l’expérience parfois difficile d’une majeure partie des utilisateurs avec Eudamed (en saisie directe puisque jouant avec le playground).</a:t>
            </a:r>
          </a:p>
          <a:p>
            <a:r>
              <a:rPr lang="fr-FR" sz="1200" noProof="0" dirty="0">
                <a:latin typeface="Poppins" panose="00000500000000000000" pitchFamily="2" charset="0"/>
                <a:cs typeface="Poppins" panose="00000500000000000000" pitchFamily="2" charset="0"/>
              </a:rPr>
              <a:t>Il est aussi intéressant de noter qu’une grande partie des entreprises pensent utiliser une solution “machine to machine” et pensent faire appel à un tiers de type Ackomas. </a:t>
            </a:r>
          </a:p>
          <a:p>
            <a:r>
              <a:rPr lang="fr-FR" sz="1200" noProof="0" dirty="0">
                <a:latin typeface="Poppins" panose="00000500000000000000" pitchFamily="2" charset="0"/>
                <a:cs typeface="Poppins" panose="00000500000000000000" pitchFamily="2" charset="0"/>
              </a:rPr>
              <a:t>On est loin du fantasme de la saisie directe facile et rapide réalisée en interne.</a:t>
            </a:r>
          </a:p>
          <a:p>
            <a:endParaRPr lang="fr-FR" sz="1200" noProof="0" dirty="0">
              <a:latin typeface="Poppins" panose="00000500000000000000" pitchFamily="2" charset="0"/>
              <a:cs typeface="Poppins" panose="00000500000000000000" pitchFamily="2" charset="0"/>
            </a:endParaRPr>
          </a:p>
          <a:p>
            <a:r>
              <a:rPr lang="fr-FR" sz="1200" noProof="0" dirty="0">
                <a:latin typeface="Poppins" panose="00000500000000000000" pitchFamily="2" charset="0"/>
                <a:cs typeface="Poppins" panose="00000500000000000000" pitchFamily="2" charset="0"/>
              </a:rPr>
              <a:t>Les résultats de nos interviews vont dans le même sens. Je les ai synthétisés comme suit :</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sz="1200" b="0" dirty="0">
                <a:latin typeface="Poppins" panose="00000500000000000000" pitchFamily="2" charset="0"/>
                <a:ea typeface="Open Sans" pitchFamily="2" charset="0"/>
                <a:cs typeface="Poppins" panose="00000500000000000000" pitchFamily="2" charset="0"/>
              </a:rPr>
              <a:t>L’interface est globalement peu intuitive, même si on peut avoir initialement une opinion inverse quand on joue pour la première fois avec le système et qu’on entre n’importe quoi. </a:t>
            </a:r>
            <a:endParaRPr lang="fr-FR" sz="1200" b="0" dirty="0">
              <a:latin typeface="Poppins" panose="00000500000000000000" pitchFamily="2" charset="0"/>
              <a:cs typeface="Poppins" panose="00000500000000000000" pitchFamily="2" charset="0"/>
            </a:endParaRP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sz="1200" b="0" dirty="0">
                <a:latin typeface="Poppins" panose="00000500000000000000" pitchFamily="2" charset="0"/>
                <a:ea typeface="Open Sans" pitchFamily="2" charset="0"/>
                <a:cs typeface="Poppins" panose="00000500000000000000" pitchFamily="2" charset="0"/>
              </a:rPr>
              <a:t>Les attributs obligatoires mis en évidence. Cela permet de repérer les attributs obligatoires, à la création, de ceux qui sont optionnels. Nous déconseillons de saisir des données optionnelles car leur modification est souvent impossible ensuite.</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sz="1200" b="0" dirty="0">
                <a:latin typeface="Poppins" panose="00000500000000000000" pitchFamily="2" charset="0"/>
                <a:ea typeface="Open Sans" pitchFamily="2" charset="0"/>
                <a:cs typeface="Poppins" panose="00000500000000000000" pitchFamily="2" charset="0"/>
              </a:rPr>
              <a:t>Le passage obligé sur tous les attributs est harassant : les attributs sont souvent conditionnels et il est difficile de fait d’en avoir une compréhension exhaustive. </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sz="1200" b="0" dirty="0">
                <a:latin typeface="Poppins" panose="00000500000000000000" pitchFamily="2" charset="0"/>
                <a:ea typeface="Open Sans" pitchFamily="2" charset="0"/>
                <a:cs typeface="Poppins" panose="00000500000000000000" pitchFamily="2" charset="0"/>
              </a:rPr>
              <a:t>La saisie s’opère sur plusieurs écrans. Tout n’apparait pas sur un écran et il faut utiliser l’ascenseur vertical. Au bout d’un moment, on peut être perdu d’autant que l’expérience d’un article ne vaut pas toujours pour le suivant. </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sz="1200" b="0" dirty="0">
                <a:latin typeface="Poppins" panose="00000500000000000000" pitchFamily="2" charset="0"/>
                <a:ea typeface="Open Sans" pitchFamily="2" charset="0"/>
                <a:cs typeface="Poppins" panose="00000500000000000000" pitchFamily="2" charset="0"/>
              </a:rPr>
              <a:t>Enfin, il est difficile de suivre le flux de saisie. Tout va à peu près bien si le flux de votre saisie est continu. Mais, s’il manque une donnée, vous êtes bloqué à l’étape où vous êtes; vous pouvez sauvegarder votre brouillon de saisie mais vous ne pouvez pas continuer.  Il est aussi souhaitable de ne pas être déranger par un tiers ou par un coup de téléphone. Plus prosaïquement, les yeux se croisent au bout d’un moment et  l’opérateur commence à faire des erreurs de saisie ou à perdre en productivité. </a:t>
            </a:r>
          </a:p>
          <a:p>
            <a:pPr marL="0" indent="0" algn="just" defTabSz="914400">
              <a:lnSpc>
                <a:spcPct val="150000"/>
              </a:lnSpc>
              <a:spcBef>
                <a:spcPts val="1200"/>
              </a:spcBef>
              <a:spcAft>
                <a:spcPts val="200"/>
              </a:spcAft>
              <a:buClr>
                <a:schemeClr val="accent1"/>
              </a:buClr>
              <a:buSzPct val="100000"/>
              <a:buFont typeface="Wingdings" panose="05000000000000000000" pitchFamily="2" charset="2"/>
              <a:buNone/>
            </a:pPr>
            <a:endParaRPr lang="fr-FR" sz="1200" b="0" dirty="0">
              <a:latin typeface="Poppins" panose="00000500000000000000" pitchFamily="2" charset="0"/>
              <a:ea typeface="Open Sans" pitchFamily="2" charset="0"/>
              <a:cs typeface="Poppins" panose="00000500000000000000" pitchFamily="2" charset="0"/>
            </a:endParaRPr>
          </a:p>
          <a:p>
            <a:pPr marL="0" indent="0" algn="just" defTabSz="914400">
              <a:lnSpc>
                <a:spcPct val="150000"/>
              </a:lnSpc>
              <a:spcBef>
                <a:spcPts val="1200"/>
              </a:spcBef>
              <a:spcAft>
                <a:spcPts val="200"/>
              </a:spcAft>
              <a:buClr>
                <a:schemeClr val="accent1"/>
              </a:buClr>
              <a:buSzPct val="100000"/>
              <a:buFont typeface="Wingdings" panose="05000000000000000000" pitchFamily="2" charset="2"/>
              <a:buNone/>
            </a:pPr>
            <a:r>
              <a:rPr lang="fr-FR" sz="1200" b="1" dirty="0">
                <a:latin typeface="Poppins" panose="00000500000000000000" pitchFamily="2" charset="0"/>
                <a:ea typeface="Open Sans" pitchFamily="2" charset="0"/>
                <a:cs typeface="Poppins" panose="00000500000000000000" pitchFamily="2" charset="0"/>
              </a:rPr>
              <a:t>Globalement, on constate que ceux qui en ont fait l’expérience pour un volume significatif de UDI-DI ou de GTIN, l’ont mal vécu ou n’ont jamais terminé leur tâche. Il est inutile de rappeler que reprendre le travail d’un opérateur est encore plus fastidieux en pareil cas. </a:t>
            </a:r>
          </a:p>
          <a:p>
            <a:pPr marL="0" indent="0" algn="just" defTabSz="914400">
              <a:lnSpc>
                <a:spcPct val="150000"/>
              </a:lnSpc>
              <a:spcBef>
                <a:spcPts val="1200"/>
              </a:spcBef>
              <a:spcAft>
                <a:spcPts val="200"/>
              </a:spcAft>
              <a:buClr>
                <a:schemeClr val="accent1"/>
              </a:buClr>
              <a:buSzPct val="100000"/>
              <a:buFont typeface="Wingdings" panose="05000000000000000000" pitchFamily="2" charset="2"/>
              <a:buNone/>
            </a:pPr>
            <a:endParaRPr lang="fr-FR" b="0" dirty="0">
              <a:latin typeface="Poppins" panose="00000500000000000000" pitchFamily="2" charset="0"/>
              <a:ea typeface="Open Sans" pitchFamily="2" charset="0"/>
              <a:cs typeface="Poppins" panose="00000500000000000000" pitchFamily="2" charset="0"/>
            </a:endParaRPr>
          </a:p>
          <a:p>
            <a:endParaRPr lang="fr-FR" noProof="0"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endParaRPr lang="en-US" dirty="0"/>
          </a:p>
        </p:txBody>
      </p:sp>
      <p:sp>
        <p:nvSpPr>
          <p:cNvPr id="4" name="Espace réservé du numéro de diapositive 3">
            <a:extLst>
              <a:ext uri="{FF2B5EF4-FFF2-40B4-BE49-F238E27FC236}">
                <a16:creationId xmlns:a16="http://schemas.microsoft.com/office/drawing/2014/main" id="{850275E5-FD0C-A201-42FC-EB917EECBEF5}"/>
              </a:ext>
            </a:extLst>
          </p:cNvPr>
          <p:cNvSpPr>
            <a:spLocks noGrp="1"/>
          </p:cNvSpPr>
          <p:nvPr>
            <p:ph type="sldNum" sz="quarter" idx="5"/>
          </p:nvPr>
        </p:nvSpPr>
        <p:spPr/>
        <p:txBody>
          <a:bodyPr/>
          <a:lstStyle/>
          <a:p>
            <a:fld id="{4AAC869D-95B5-4D28-A680-7F3EB2ADD330}" type="slidenum">
              <a:rPr lang="fr-FR" smtClean="0"/>
              <a:t>12</a:t>
            </a:fld>
            <a:endParaRPr lang="fr-FR"/>
          </a:p>
        </p:txBody>
      </p:sp>
    </p:spTree>
    <p:extLst>
      <p:ext uri="{BB962C8B-B14F-4D97-AF65-F5344CB8AC3E}">
        <p14:creationId xmlns:p14="http://schemas.microsoft.com/office/powerpoint/2010/main" val="181055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2B3F2-89A7-E8A6-E49B-D33E318FD6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D196EE-07FE-6A7E-FD9C-24797A0CC80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CC3021-B0EB-E7B0-8A93-4FBB74ACAFDA}"/>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Au-delà de l’expérience immédiate avec EUDAMED, il faut se poser la question si une telle solution reposant sur une saisie manuelle est viable pour votre entreprise.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Les exigences règlementaires vont croissantes dans le domaine de la santé pour une sécurité renforcée. Le grand public est peu enclin à  moins de sécurité quand il s’agit de leur santé même si on peut comprendre que cela se fasse parfois au détriment d’une certaine créativité, innovation. Dans tous les cas, il convient de s’adapter, car on assiste à un renforcement de ces exigences au niveau mondial et, pas seulement en Europe.</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Dès lors, on peut que supposer que si les bases de données règlementaires se multiplient dans le monde, si les données doivent être à jour sous peine de ne pouvoir commercialiser les produits sur ces marches, alors, la saisie manuelle devient fastidieuse et pas très opportune. Elle peut être même un réel frein pour l’entreprise.</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On pense aussi que la qualité des données et leur intégrité ne sont destinés qu’à répondre aux exigences règlementaires. </a:t>
            </a:r>
          </a:p>
          <a:p>
            <a:r>
              <a:rPr lang="fr-FR" noProof="0" dirty="0">
                <a:latin typeface="Poppins" panose="00000500000000000000" pitchFamily="2" charset="0"/>
                <a:cs typeface="Poppins" panose="00000500000000000000" pitchFamily="2" charset="0"/>
              </a:rPr>
              <a:t>Je crois que souvent c’est omettre que les collaborateurs dans l’entreprise perdent énormément de temps à rechercher les bonnes données pour leurs besoins propres. Cela vaut pour une fonction en particulier mais aussi quand on veut échanger des données entre des applications de l’entreprise ou les récupérer dans une base de données ou un data </a:t>
            </a:r>
            <a:r>
              <a:rPr lang="fr-FR" noProof="0" dirty="0" err="1">
                <a:latin typeface="Poppins" panose="00000500000000000000" pitchFamily="2" charset="0"/>
                <a:cs typeface="Poppins" panose="00000500000000000000" pitchFamily="2" charset="0"/>
              </a:rPr>
              <a:t>lake</a:t>
            </a:r>
            <a:r>
              <a:rPr lang="fr-FR" noProof="0" dirty="0">
                <a:latin typeface="Poppins" panose="00000500000000000000" pitchFamily="2" charset="0"/>
                <a:cs typeface="Poppins" panose="00000500000000000000" pitchFamily="2" charset="0"/>
              </a:rPr>
              <a:t> . Vous connaissez probablement cette sentence familière prononcée dans les DSI  et ici en anglais : « bullshit in, bullshit out »</a:t>
            </a:r>
          </a:p>
          <a:p>
            <a:endParaRPr lang="fr-FR" noProof="0" dirty="0">
              <a:latin typeface="Poppins" panose="00000500000000000000" pitchFamily="2" charset="0"/>
              <a:cs typeface="Poppins" panose="00000500000000000000" pitchFamily="2" charset="0"/>
            </a:endParaRPr>
          </a:p>
          <a:p>
            <a:r>
              <a:rPr lang="fr-FR" b="1" noProof="0" dirty="0">
                <a:latin typeface="Poppins" panose="00000500000000000000" pitchFamily="2" charset="0"/>
                <a:cs typeface="Poppins" panose="00000500000000000000" pitchFamily="2" charset="0"/>
              </a:rPr>
              <a:t>Dans l’industrie du DM, le produit est une des données maîtres les plus importantes. Travailler sur celle-ci avec la contrainte du règlementaire c’est aussi travailler pour le bénéfice interne de l’entreprise en se focalisant sur des opérations à Valeur Ajoutée. </a:t>
            </a:r>
          </a:p>
          <a:p>
            <a:endParaRPr lang="en-US" dirty="0">
              <a:latin typeface="Poppins" panose="00000500000000000000" pitchFamily="2" charset="0"/>
              <a:cs typeface="Poppins" panose="00000500000000000000" pitchFamily="2" charset="0"/>
            </a:endParaRPr>
          </a:p>
          <a:p>
            <a:endParaRPr lang="en-US" dirty="0"/>
          </a:p>
        </p:txBody>
      </p:sp>
      <p:sp>
        <p:nvSpPr>
          <p:cNvPr id="4" name="Espace réservé du numéro de diapositive 3">
            <a:extLst>
              <a:ext uri="{FF2B5EF4-FFF2-40B4-BE49-F238E27FC236}">
                <a16:creationId xmlns:a16="http://schemas.microsoft.com/office/drawing/2014/main" id="{9B74C703-F8B5-CA10-34FA-99DE97EC7F08}"/>
              </a:ext>
            </a:extLst>
          </p:cNvPr>
          <p:cNvSpPr>
            <a:spLocks noGrp="1"/>
          </p:cNvSpPr>
          <p:nvPr>
            <p:ph type="sldNum" sz="quarter" idx="5"/>
          </p:nvPr>
        </p:nvSpPr>
        <p:spPr/>
        <p:txBody>
          <a:bodyPr/>
          <a:lstStyle/>
          <a:p>
            <a:fld id="{4AAC869D-95B5-4D28-A680-7F3EB2ADD330}" type="slidenum">
              <a:rPr lang="fr-FR" smtClean="0"/>
              <a:t>13</a:t>
            </a:fld>
            <a:endParaRPr lang="fr-FR"/>
          </a:p>
        </p:txBody>
      </p:sp>
    </p:spTree>
    <p:extLst>
      <p:ext uri="{BB962C8B-B14F-4D97-AF65-F5344CB8AC3E}">
        <p14:creationId xmlns:p14="http://schemas.microsoft.com/office/powerpoint/2010/main" val="905931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38B0E-2601-8314-D806-7C8F3F2382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804087-A6E3-E270-A858-039E282ABB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139468-AEE6-4FD3-A639-CA4C1F56A26A}"/>
              </a:ext>
            </a:extLst>
          </p:cNvPr>
          <p:cNvSpPr>
            <a:spLocks noGrp="1"/>
          </p:cNvSpPr>
          <p:nvPr>
            <p:ph type="body" idx="1"/>
          </p:nvPr>
        </p:nvSpPr>
        <p:spPr/>
        <p:txBody>
          <a:bodyPr/>
          <a:lstStyle/>
          <a:p>
            <a:r>
              <a:rPr lang="fr-FR" noProof="0" dirty="0"/>
              <a:t>Il existe des solutions alternatives à la saisie manuelle et directe dans EUDAMED, tout en notant que ne pas enregistrer ses DM </a:t>
            </a:r>
            <a:r>
              <a:rPr lang="fr-FR" u="sng" noProof="0" dirty="0"/>
              <a:t>n’est pas une alternative</a:t>
            </a:r>
            <a:r>
              <a:rPr lang="fr-FR" noProof="0" dirty="0"/>
              <a:t>. </a:t>
            </a:r>
          </a:p>
          <a:p>
            <a:endParaRPr lang="fr-FR" noProof="0" dirty="0"/>
          </a:p>
          <a:p>
            <a:r>
              <a:rPr lang="fr-FR" noProof="0" dirty="0"/>
              <a:t>Le calendrier EUDAMED rappelle que les informations doivent être obligatoirement saisies dans EUDAMED à partir du 1 Janvier 2026. Il ne faut pas attendre la dernière minute pour commencer à y travailler. L’opération prend du temps et, vous pourriez avoir des sueurs froides et connaître des nuits blanches</a:t>
            </a:r>
          </a:p>
          <a:p>
            <a:endParaRPr lang="fr-FR" noProof="0" dirty="0"/>
          </a:p>
          <a:p>
            <a:r>
              <a:rPr lang="fr-FR" noProof="0" dirty="0"/>
              <a:t>Il existe deux solutions alternatives donc que nous parcourrons lors des deux webinaires suivants :</a:t>
            </a:r>
          </a:p>
          <a:p>
            <a:endParaRPr lang="fr-FR" noProof="0" dirty="0"/>
          </a:p>
          <a:p>
            <a:pPr marL="171450" indent="-171450">
              <a:buFontTx/>
              <a:buChar char="-"/>
            </a:pPr>
            <a:r>
              <a:rPr lang="fr-FR" noProof="0" dirty="0"/>
              <a:t>Une solution </a:t>
            </a:r>
            <a:r>
              <a:rPr lang="fr-FR" noProof="0" dirty="0" err="1"/>
              <a:t>semi-manuelle</a:t>
            </a:r>
            <a:r>
              <a:rPr lang="fr-FR" noProof="0" dirty="0"/>
              <a:t> consistant à charger des fichiers XML dans EUDAMED; certains peuvent être tentés par cette approche dans des conditions particulières. </a:t>
            </a:r>
          </a:p>
          <a:p>
            <a:pPr marL="171450" indent="-171450">
              <a:buFontTx/>
              <a:buChar char="-"/>
            </a:pPr>
            <a:r>
              <a:rPr lang="fr-FR" noProof="0" dirty="0"/>
              <a:t>La solution automatisée  ou “Machine to Machine” qui apporte une vraie facilité pour l’entreprise et qui est surtout une garantie de fiabilité et de viabilité. </a:t>
            </a:r>
          </a:p>
        </p:txBody>
      </p:sp>
      <p:sp>
        <p:nvSpPr>
          <p:cNvPr id="4" name="Espace réservé du numéro de diapositive 3">
            <a:extLst>
              <a:ext uri="{FF2B5EF4-FFF2-40B4-BE49-F238E27FC236}">
                <a16:creationId xmlns:a16="http://schemas.microsoft.com/office/drawing/2014/main" id="{BD29CE77-0522-9BDA-2586-368B8842B68C}"/>
              </a:ext>
            </a:extLst>
          </p:cNvPr>
          <p:cNvSpPr>
            <a:spLocks noGrp="1"/>
          </p:cNvSpPr>
          <p:nvPr>
            <p:ph type="sldNum" sz="quarter" idx="5"/>
          </p:nvPr>
        </p:nvSpPr>
        <p:spPr/>
        <p:txBody>
          <a:bodyPr/>
          <a:lstStyle/>
          <a:p>
            <a:fld id="{4AAC869D-95B5-4D28-A680-7F3EB2ADD330}" type="slidenum">
              <a:rPr lang="fr-FR" smtClean="0"/>
              <a:t>14</a:t>
            </a:fld>
            <a:endParaRPr lang="fr-FR"/>
          </a:p>
        </p:txBody>
      </p:sp>
    </p:spTree>
    <p:extLst>
      <p:ext uri="{BB962C8B-B14F-4D97-AF65-F5344CB8AC3E}">
        <p14:creationId xmlns:p14="http://schemas.microsoft.com/office/powerpoint/2010/main" val="190188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18250-7B4A-EBFC-CED6-7E1DF28F46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E91DC1-EE7C-D679-F783-E2C48672C4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70753A-CB3E-D8CC-4193-1440C622470D}"/>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En conclusion,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Je vous remercie pour votre présence aujourd’hui et j’espère vous retrouver pour le prochain webinaire, qui traitera chargement de fichiers XML EUDAMED.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Vous recevrez le guide pratique Eudamed à l’issue des 8 webinaires, ou peut-être avant.</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Je vous invite à me poser les questions ou à me faire part de vos remarques ou contre-propositions dans les jours qui viennent, si vous le souhaitez. Si elles sont générales</a:t>
            </a:r>
            <a:r>
              <a:rPr lang="fr-FR" baseline="0" noProof="0" dirty="0">
                <a:latin typeface="Poppins" panose="00000500000000000000" pitchFamily="2" charset="0"/>
                <a:cs typeface="Poppins" panose="00000500000000000000" pitchFamily="2" charset="0"/>
              </a:rPr>
              <a:t> , je pourrais vous donner à tous un retour lors de ce prochain webinaire.</a:t>
            </a:r>
            <a:endParaRPr lang="fr-FR" noProof="0" dirty="0">
              <a:latin typeface="Poppins" panose="00000500000000000000" pitchFamily="2" charset="0"/>
              <a:cs typeface="Poppins" panose="00000500000000000000" pitchFamily="2" charset="0"/>
            </a:endParaRP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Les  équipes Ackomas se tiennent aussi à votre disposition pour vous montrer cette solution M2M. Je</a:t>
            </a:r>
            <a:r>
              <a:rPr lang="fr-FR" baseline="0" noProof="0" dirty="0">
                <a:latin typeface="Poppins" panose="00000500000000000000" pitchFamily="2" charset="0"/>
                <a:cs typeface="Poppins" panose="00000500000000000000" pitchFamily="2" charset="0"/>
              </a:rPr>
              <a:t> pense à Eleonore Allegret et Stéphane Ancel  pour la France en particulier. </a:t>
            </a:r>
            <a:r>
              <a:rPr lang="fr-FR" noProof="0" dirty="0">
                <a:latin typeface="Poppins" panose="00000500000000000000" pitchFamily="2" charset="0"/>
                <a:cs typeface="Poppins" panose="00000500000000000000" pitchFamily="2" charset="0"/>
              </a:rPr>
              <a:t>Ne vous en privez pas.,</a:t>
            </a:r>
            <a:r>
              <a:rPr lang="fr-FR" baseline="0" noProof="0" dirty="0">
                <a:latin typeface="Poppins" panose="00000500000000000000" pitchFamily="2" charset="0"/>
                <a:cs typeface="Poppins" panose="00000500000000000000" pitchFamily="2" charset="0"/>
              </a:rPr>
              <a:t> ils sont tous les deux adorables.</a:t>
            </a:r>
            <a:endParaRPr lang="fr-FR" noProof="0" dirty="0">
              <a:latin typeface="Poppins" panose="00000500000000000000" pitchFamily="2" charset="0"/>
              <a:cs typeface="Poppins" panose="00000500000000000000" pitchFamily="2" charset="0"/>
            </a:endParaRP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Je vous rappelle enfin nos coordonnées. </a:t>
            </a:r>
          </a:p>
          <a:p>
            <a:endParaRPr lang="fr-FR" noProof="0" dirty="0">
              <a:latin typeface="Poppins" panose="00000500000000000000" pitchFamily="2" charset="0"/>
              <a:cs typeface="Poppins" panose="00000500000000000000" pitchFamily="2" charset="0"/>
            </a:endParaRPr>
          </a:p>
          <a:p>
            <a:r>
              <a:rPr lang="fr-FR" noProof="0">
                <a:latin typeface="Poppins" panose="00000500000000000000" pitchFamily="2" charset="0"/>
                <a:cs typeface="Poppins" panose="00000500000000000000" pitchFamily="2" charset="0"/>
              </a:rPr>
              <a:t>Stéphane, </a:t>
            </a:r>
            <a:r>
              <a:rPr lang="fr-FR" noProof="0" dirty="0">
                <a:latin typeface="Poppins" panose="00000500000000000000" pitchFamily="2" charset="0"/>
                <a:cs typeface="Poppins" panose="00000500000000000000" pitchFamily="2" charset="0"/>
              </a:rPr>
              <a:t>Christophe, Y a-t-il des questions d’ores et déjà? </a:t>
            </a:r>
          </a:p>
          <a:p>
            <a:endParaRPr lang="fr-FR" noProof="0" dirty="0">
              <a:latin typeface="Poppins" panose="00000500000000000000" pitchFamily="2" charset="0"/>
              <a:cs typeface="Poppins" panose="00000500000000000000" pitchFamily="2" charset="0"/>
            </a:endParaRPr>
          </a:p>
          <a:p>
            <a:r>
              <a:rPr lang="fr-FR" b="1" noProof="0" dirty="0">
                <a:latin typeface="Poppins" panose="00000500000000000000" pitchFamily="2" charset="0"/>
                <a:cs typeface="Poppins" panose="00000500000000000000" pitchFamily="2" charset="0"/>
              </a:rPr>
              <a:t>Non ? Alors, merci encore à tous &amp; à bientôt avec plaisir.</a:t>
            </a:r>
          </a:p>
        </p:txBody>
      </p:sp>
      <p:sp>
        <p:nvSpPr>
          <p:cNvPr id="4" name="Espace réservé du numéro de diapositive 3">
            <a:extLst>
              <a:ext uri="{FF2B5EF4-FFF2-40B4-BE49-F238E27FC236}">
                <a16:creationId xmlns:a16="http://schemas.microsoft.com/office/drawing/2014/main" id="{BE984346-079F-E8AB-DA01-BE93CB12BCA0}"/>
              </a:ext>
            </a:extLst>
          </p:cNvPr>
          <p:cNvSpPr>
            <a:spLocks noGrp="1"/>
          </p:cNvSpPr>
          <p:nvPr>
            <p:ph type="sldNum" sz="quarter" idx="5"/>
          </p:nvPr>
        </p:nvSpPr>
        <p:spPr/>
        <p:txBody>
          <a:bodyPr/>
          <a:lstStyle/>
          <a:p>
            <a:fld id="{4AAC869D-95B5-4D28-A680-7F3EB2ADD330}" type="slidenum">
              <a:rPr lang="fr-FR" smtClean="0"/>
              <a:t>15</a:t>
            </a:fld>
            <a:endParaRPr lang="fr-FR"/>
          </a:p>
        </p:txBody>
      </p:sp>
    </p:spTree>
    <p:extLst>
      <p:ext uri="{BB962C8B-B14F-4D97-AF65-F5344CB8AC3E}">
        <p14:creationId xmlns:p14="http://schemas.microsoft.com/office/powerpoint/2010/main" val="135518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Pour ceux qui n’auraient pas assisté au webinaire intitulé « Projet EUDAMED: Comprendre l’Essentiel », ..</a:t>
            </a:r>
          </a:p>
          <a:p>
            <a:r>
              <a:rPr lang="fr-FR" noProof="0" dirty="0">
                <a:latin typeface="Poppins" panose="00000500000000000000" pitchFamily="2" charset="0"/>
                <a:cs typeface="Poppins" panose="00000500000000000000" pitchFamily="2" charset="0"/>
              </a:rPr>
              <a:t>Je m’appelle Jean-Philippe Joubert. Je suis “Head of Customer </a:t>
            </a:r>
            <a:r>
              <a:rPr lang="fr-FR" noProof="0" dirty="0" err="1">
                <a:latin typeface="Poppins" panose="00000500000000000000" pitchFamily="2" charset="0"/>
                <a:cs typeface="Poppins" panose="00000500000000000000" pitchFamily="2" charset="0"/>
              </a:rPr>
              <a:t>Success</a:t>
            </a:r>
            <a:r>
              <a:rPr lang="fr-FR" noProof="0" dirty="0">
                <a:latin typeface="Poppins" panose="00000500000000000000" pitchFamily="2" charset="0"/>
                <a:cs typeface="Poppins" panose="00000500000000000000" pitchFamily="2" charset="0"/>
              </a:rPr>
              <a:t> » chez Ackomas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Au cours des 10 dernières années, j’ai été le Directeur des Etudes de la DSI, d’un groupe industriel de dispositifs médicaux. </a:t>
            </a:r>
          </a:p>
          <a:p>
            <a:r>
              <a:rPr lang="fr-FR" noProof="0" dirty="0">
                <a:latin typeface="Poppins" panose="00000500000000000000" pitchFamily="2" charset="0"/>
                <a:cs typeface="Poppins" panose="00000500000000000000" pitchFamily="2" charset="0"/>
              </a:rPr>
              <a:t>J’y ai d’ailleurs pris en charge un programme sur le référentiel produits monde, incluant des projets de construction de e-catalogues à destination de centrales d’achat et de publications vers des bases règlementaires comme la GUDID, NHS (avant le Brexit) ou encore  EUDAMED.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J’ai à cœur de partager et de confronter mon expérience à la vôtre. Je vais vous donner une vision juste, sans vous cacher qu’une solution manuelle n’a jamais été retenue dans ma précédente entreprise; nous étions dans une logique machine to machine comme le propose Ackomas, leader sur ce marché.</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Ackomas est un éditeur informatique mais pas n’importe lequel. Ackomas est dédié à</a:t>
            </a:r>
            <a:r>
              <a:rPr lang="fr-FR" baseline="0" noProof="0" dirty="0">
                <a:latin typeface="Poppins" panose="00000500000000000000" pitchFamily="2" charset="0"/>
                <a:cs typeface="Poppins" panose="00000500000000000000" pitchFamily="2" charset="0"/>
              </a:rPr>
              <a:t> la santé, et plus particulièrement, à l’industrie du dispositif médical et, à la conformité règlementaire. Ses fondateurs sont des experts reconnus dans le milieu pharmaceutique et celui des DM.</a:t>
            </a:r>
          </a:p>
          <a:p>
            <a:endParaRPr lang="fr-FR" baseline="0" noProof="0" dirty="0">
              <a:latin typeface="Poppins" panose="00000500000000000000" pitchFamily="2" charset="0"/>
              <a:cs typeface="Poppins" panose="00000500000000000000" pitchFamily="2" charset="0"/>
            </a:endParaRPr>
          </a:p>
          <a:p>
            <a:r>
              <a:rPr lang="fr-FR" baseline="0" noProof="0" dirty="0">
                <a:latin typeface="Poppins" panose="00000500000000000000" pitchFamily="2" charset="0"/>
                <a:cs typeface="Poppins" panose="00000500000000000000" pitchFamily="2" charset="0"/>
              </a:rPr>
              <a:t>Ackomas est partenaire de MEDTECH Europe et, je participe moi-même aux réunions à Bruxelles. La société est également partenaire de GS1 Healthcare et aussi de l’ISPE, souvent connu pour ses ouvrages GAMP5 et Data </a:t>
            </a:r>
            <a:r>
              <a:rPr lang="fr-FR" baseline="0" noProof="0" dirty="0" err="1">
                <a:latin typeface="Poppins" panose="00000500000000000000" pitchFamily="2" charset="0"/>
                <a:cs typeface="Poppins" panose="00000500000000000000" pitchFamily="2" charset="0"/>
              </a:rPr>
              <a:t>Integrity</a:t>
            </a:r>
            <a:r>
              <a:rPr lang="fr-FR" baseline="0" noProof="0" dirty="0">
                <a:latin typeface="Poppins" panose="00000500000000000000" pitchFamily="2" charset="0"/>
                <a:cs typeface="Poppins" panose="00000500000000000000" pitchFamily="2" charset="0"/>
              </a:rPr>
              <a:t>.</a:t>
            </a:r>
            <a:endParaRPr lang="fr-FR" noProof="0" dirty="0">
              <a:latin typeface="Poppins" panose="00000500000000000000" pitchFamily="2" charset="0"/>
              <a:cs typeface="Poppins" panose="00000500000000000000" pitchFamily="2" charset="0"/>
            </a:endParaRPr>
          </a:p>
          <a:p>
            <a:endParaRPr lang="en-US" dirty="0"/>
          </a:p>
        </p:txBody>
      </p:sp>
      <p:sp>
        <p:nvSpPr>
          <p:cNvPr id="4" name="Espace réservé du numéro de diapositive 3"/>
          <p:cNvSpPr>
            <a:spLocks noGrp="1"/>
          </p:cNvSpPr>
          <p:nvPr>
            <p:ph type="sldNum" sz="quarter" idx="5"/>
          </p:nvPr>
        </p:nvSpPr>
        <p:spPr/>
        <p:txBody>
          <a:bodyPr/>
          <a:lstStyle/>
          <a:p>
            <a:fld id="{4AAC869D-95B5-4D28-A680-7F3EB2ADD330}" type="slidenum">
              <a:rPr lang="fr-FR" smtClean="0"/>
              <a:t>2</a:t>
            </a:fld>
            <a:endParaRPr lang="fr-FR"/>
          </a:p>
        </p:txBody>
      </p:sp>
    </p:spTree>
    <p:extLst>
      <p:ext uri="{BB962C8B-B14F-4D97-AF65-F5344CB8AC3E}">
        <p14:creationId xmlns:p14="http://schemas.microsoft.com/office/powerpoint/2010/main" val="248195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EAF94-F07D-0F19-F289-5DD61F5163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49BBDE-ACF6-3703-0003-DD32D6AC811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FC5B83-62E3-C63F-E67A-489CE2B7A0D8}"/>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Ce deuxième webinaire est intitulé “Saisir</a:t>
            </a:r>
            <a:r>
              <a:rPr lang="fr-FR" baseline="0" noProof="0" dirty="0">
                <a:latin typeface="Poppins" panose="00000500000000000000" pitchFamily="2" charset="0"/>
                <a:cs typeface="Poppins" panose="00000500000000000000" pitchFamily="2" charset="0"/>
              </a:rPr>
              <a:t> directement ses données dans EUDAMED</a:t>
            </a:r>
            <a:r>
              <a:rPr lang="fr-FR" noProof="0" dirty="0">
                <a:latin typeface="Poppins" panose="00000500000000000000" pitchFamily="2" charset="0"/>
                <a:cs typeface="Poppins" panose="00000500000000000000" pitchFamily="2" charset="0"/>
              </a:rPr>
              <a:t>”. Il suit très logiquement le webinaire de la semaine dernière dans lequel nous évoquions quelques caractéristiques d’un projet EUDAMED en 2025. Parmi elles, il y avait deux chantiers (souvenez-vous) qui s’y rapportaient: La collecte des données &amp; la publication des données EUDAMED.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Le webinaire d’aujourd’hui est le deuxième d’une série de 8 webinaires</a:t>
            </a:r>
            <a:r>
              <a:rPr lang="fr-FR" baseline="0" noProof="0" dirty="0">
                <a:latin typeface="Poppins" panose="00000500000000000000" pitchFamily="2" charset="0"/>
                <a:cs typeface="Poppins" panose="00000500000000000000" pitchFamily="2" charset="0"/>
              </a:rPr>
              <a:t>, </a:t>
            </a:r>
            <a:r>
              <a:rPr lang="fr-FR" noProof="0" dirty="0">
                <a:latin typeface="Poppins" panose="00000500000000000000" pitchFamily="2" charset="0"/>
                <a:cs typeface="Poppins" panose="00000500000000000000" pitchFamily="2" charset="0"/>
              </a:rPr>
              <a:t>qui seront donnés en français, un jeudi sur deux à 14 h, sur le </a:t>
            </a:r>
            <a:r>
              <a:rPr lang="fr-FR" noProof="0">
                <a:latin typeface="Poppins" panose="00000500000000000000" pitchFamily="2" charset="0"/>
                <a:cs typeface="Poppins" panose="00000500000000000000" pitchFamily="2" charset="0"/>
              </a:rPr>
              <a:t>premier</a:t>
            </a:r>
            <a:r>
              <a:rPr lang="fr-FR" baseline="0" noProof="0">
                <a:latin typeface="Poppins" panose="00000500000000000000" pitchFamily="2" charset="0"/>
                <a:cs typeface="Poppins" panose="00000500000000000000" pitchFamily="2" charset="0"/>
              </a:rPr>
              <a:t> semestre </a:t>
            </a:r>
            <a:r>
              <a:rPr lang="fr-FR" baseline="0" noProof="0" dirty="0">
                <a:latin typeface="Poppins" panose="00000500000000000000" pitchFamily="2" charset="0"/>
                <a:cs typeface="Poppins" panose="00000500000000000000" pitchFamily="2" charset="0"/>
              </a:rPr>
              <a:t>2025.</a:t>
            </a:r>
          </a:p>
          <a:p>
            <a:r>
              <a:rPr lang="fr-FR" noProof="0" dirty="0">
                <a:latin typeface="Poppins" panose="00000500000000000000" pitchFamily="2" charset="0"/>
                <a:cs typeface="Poppins" panose="00000500000000000000" pitchFamily="2" charset="0"/>
              </a:rPr>
              <a:t>. </a:t>
            </a:r>
          </a:p>
          <a:p>
            <a:r>
              <a:rPr lang="fr-FR" noProof="0" dirty="0">
                <a:latin typeface="Poppins" panose="00000500000000000000" pitchFamily="2" charset="0"/>
                <a:cs typeface="Poppins" panose="00000500000000000000" pitchFamily="2" charset="0"/>
              </a:rPr>
              <a:t>Nous les avons souhaités de 20 à 30 minutes chacun afin d’aller droit à l’essentiel.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Ce webinaire suppose que vous</a:t>
            </a:r>
            <a:r>
              <a:rPr lang="fr-FR" baseline="0" noProof="0" dirty="0">
                <a:latin typeface="Poppins" panose="00000500000000000000" pitchFamily="2" charset="0"/>
                <a:cs typeface="Poppins" panose="00000500000000000000" pitchFamily="2" charset="0"/>
              </a:rPr>
              <a:t> ayez une connaissance minimale d’EUDAMED et que vous comprenez les notions de Basic UDI-DI ou UDI-DI par exemple.</a:t>
            </a:r>
          </a:p>
          <a:p>
            <a:endParaRPr lang="fr-FR" baseline="0"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Vous pourrez poser vos questions générales dans</a:t>
            </a:r>
            <a:r>
              <a:rPr lang="fr-FR" baseline="0" noProof="0" dirty="0">
                <a:latin typeface="Poppins" panose="00000500000000000000" pitchFamily="2" charset="0"/>
                <a:cs typeface="Poppins" panose="00000500000000000000" pitchFamily="2" charset="0"/>
              </a:rPr>
              <a:t> l’onglet conversation </a:t>
            </a:r>
            <a:r>
              <a:rPr lang="fr-FR" noProof="0" dirty="0">
                <a:latin typeface="Poppins" panose="00000500000000000000" pitchFamily="2" charset="0"/>
                <a:cs typeface="Poppins" panose="00000500000000000000" pitchFamily="2" charset="0"/>
              </a:rPr>
              <a:t>de Teams ou vous</a:t>
            </a:r>
            <a:r>
              <a:rPr lang="fr-FR" baseline="0" noProof="0" dirty="0">
                <a:latin typeface="Poppins" panose="00000500000000000000" pitchFamily="2" charset="0"/>
                <a:cs typeface="Poppins" panose="00000500000000000000" pitchFamily="2" charset="0"/>
              </a:rPr>
              <a:t> pourrez contacter </a:t>
            </a:r>
            <a:r>
              <a:rPr lang="fr-FR" noProof="0" dirty="0">
                <a:latin typeface="Poppins" panose="00000500000000000000" pitchFamily="2" charset="0"/>
                <a:cs typeface="Poppins" panose="00000500000000000000" pitchFamily="2" charset="0"/>
              </a:rPr>
              <a:t>ultérieurement nos représentants Ackomas</a:t>
            </a:r>
            <a:r>
              <a:rPr lang="fr-FR" baseline="0" noProof="0" dirty="0">
                <a:latin typeface="Poppins" panose="00000500000000000000" pitchFamily="2" charset="0"/>
                <a:cs typeface="Poppins" panose="00000500000000000000" pitchFamily="2" charset="0"/>
              </a:rPr>
              <a:t> pour échanger plus précisément sur votre cas.</a:t>
            </a:r>
            <a:endParaRPr lang="fr-FR" noProof="0"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E0ABF99C-081D-6BED-32B8-6A77D3BDD3BF}"/>
              </a:ext>
            </a:extLst>
          </p:cNvPr>
          <p:cNvSpPr>
            <a:spLocks noGrp="1"/>
          </p:cNvSpPr>
          <p:nvPr>
            <p:ph type="sldNum" sz="quarter" idx="5"/>
          </p:nvPr>
        </p:nvSpPr>
        <p:spPr/>
        <p:txBody>
          <a:bodyPr/>
          <a:lstStyle/>
          <a:p>
            <a:fld id="{4AAC869D-95B5-4D28-A680-7F3EB2ADD330}" type="slidenum">
              <a:rPr lang="fr-FR" smtClean="0"/>
              <a:t>3</a:t>
            </a:fld>
            <a:endParaRPr lang="fr-FR"/>
          </a:p>
        </p:txBody>
      </p:sp>
    </p:spTree>
    <p:extLst>
      <p:ext uri="{BB962C8B-B14F-4D97-AF65-F5344CB8AC3E}">
        <p14:creationId xmlns:p14="http://schemas.microsoft.com/office/powerpoint/2010/main" val="387197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Ces webinaires</a:t>
            </a:r>
            <a:r>
              <a:rPr lang="fr-FR" baseline="0" noProof="0" dirty="0">
                <a:latin typeface="Poppins" panose="00000500000000000000" pitchFamily="2" charset="0"/>
                <a:cs typeface="Poppins" panose="00000500000000000000" pitchFamily="2" charset="0"/>
              </a:rPr>
              <a:t> s’inscrivent dans une période charnière puisque nous sommes à 11 mois de la première échéance EUDAMED. </a:t>
            </a:r>
            <a:endParaRPr lang="fr-FR" noProof="0" dirty="0">
              <a:latin typeface="Poppins" panose="00000500000000000000" pitchFamily="2" charset="0"/>
              <a:cs typeface="Poppins" panose="00000500000000000000" pitchFamily="2" charset="0"/>
            </a:endParaRP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Les objectifs du webinaire d’aujourd’hui seront principalement les  suivants:</a:t>
            </a:r>
          </a:p>
          <a:p>
            <a:pPr marL="342900" indent="-342900" algn="just">
              <a:lnSpc>
                <a:spcPct val="150000"/>
              </a:lnSpc>
              <a:buFont typeface="+mj-lt"/>
              <a:buAutoNum type="arabicPeriod"/>
            </a:pPr>
            <a:r>
              <a:rPr lang="fr-FR" sz="1200" b="0" dirty="0">
                <a:solidFill>
                  <a:srgbClr val="FF0000"/>
                </a:solidFill>
                <a:latin typeface="Poppins" panose="00000500000000000000" pitchFamily="2" charset="0"/>
                <a:cs typeface="Poppins" panose="00000500000000000000" pitchFamily="2" charset="0"/>
              </a:rPr>
              <a:t>Repérer les cas pour lesquels la saisie manuelle ne doit pas être ignorée</a:t>
            </a:r>
          </a:p>
          <a:p>
            <a:pPr marL="342900" indent="-342900" algn="just">
              <a:lnSpc>
                <a:spcPct val="150000"/>
              </a:lnSpc>
              <a:buFont typeface="+mj-lt"/>
              <a:buAutoNum type="arabicPeriod"/>
            </a:pPr>
            <a:r>
              <a:rPr lang="fr-FR" sz="1200" b="0" dirty="0">
                <a:solidFill>
                  <a:srgbClr val="FF0000"/>
                </a:solidFill>
                <a:latin typeface="Poppins" panose="00000500000000000000" pitchFamily="2" charset="0"/>
                <a:cs typeface="Poppins" panose="00000500000000000000" pitchFamily="2" charset="0"/>
              </a:rPr>
              <a:t>Porter un regard critique sur  la saisie manuelle dans EUDAMED </a:t>
            </a:r>
          </a:p>
          <a:p>
            <a:pPr marL="342900" indent="-342900" algn="just">
              <a:lnSpc>
                <a:spcPct val="150000"/>
              </a:lnSpc>
              <a:buFont typeface="+mj-lt"/>
              <a:buAutoNum type="arabicPeriod"/>
            </a:pPr>
            <a:r>
              <a:rPr lang="fr-FR" sz="1200" b="0" dirty="0">
                <a:solidFill>
                  <a:srgbClr val="FF0000"/>
                </a:solidFill>
                <a:latin typeface="Poppins" panose="00000500000000000000" pitchFamily="2" charset="0"/>
                <a:cs typeface="Poppins" panose="00000500000000000000" pitchFamily="2" charset="0"/>
              </a:rPr>
              <a:t>Partager quelques retours d’expérience</a:t>
            </a:r>
          </a:p>
          <a:p>
            <a:pPr marL="342900" indent="-342900" algn="just">
              <a:lnSpc>
                <a:spcPct val="150000"/>
              </a:lnSpc>
              <a:buFont typeface="+mj-lt"/>
              <a:buAutoNum type="arabicPeriod"/>
            </a:pPr>
            <a:r>
              <a:rPr lang="fr-FR" sz="1200" b="0" dirty="0">
                <a:solidFill>
                  <a:srgbClr val="FF0000"/>
                </a:solidFill>
                <a:latin typeface="Poppins" panose="00000500000000000000" pitchFamily="2" charset="0"/>
                <a:cs typeface="Poppins" panose="00000500000000000000" pitchFamily="2" charset="0"/>
              </a:rPr>
              <a:t>S’interroger sur la viabilité de la solution manuelle EUDAMED</a:t>
            </a:r>
          </a:p>
          <a:p>
            <a:pPr marL="342900" indent="-342900" algn="just">
              <a:lnSpc>
                <a:spcPct val="150000"/>
              </a:lnSpc>
              <a:buFont typeface="+mj-lt"/>
              <a:buAutoNum type="arabicPeriod"/>
            </a:pPr>
            <a:r>
              <a:rPr lang="fr-FR" sz="1200" b="0" dirty="0">
                <a:solidFill>
                  <a:srgbClr val="FF0000"/>
                </a:solidFill>
                <a:latin typeface="Poppins" panose="00000500000000000000" pitchFamily="2" charset="0"/>
                <a:cs typeface="Poppins" panose="00000500000000000000" pitchFamily="2" charset="0"/>
              </a:rPr>
              <a:t>Identifier les solutions alternatives à la saisie manuelle</a:t>
            </a:r>
          </a:p>
          <a:p>
            <a:endParaRPr lang="en-US" dirty="0"/>
          </a:p>
        </p:txBody>
      </p:sp>
      <p:sp>
        <p:nvSpPr>
          <p:cNvPr id="4" name="Espace réservé du numéro de diapositive 3"/>
          <p:cNvSpPr>
            <a:spLocks noGrp="1"/>
          </p:cNvSpPr>
          <p:nvPr>
            <p:ph type="sldNum" sz="quarter" idx="5"/>
          </p:nvPr>
        </p:nvSpPr>
        <p:spPr/>
        <p:txBody>
          <a:bodyPr/>
          <a:lstStyle/>
          <a:p>
            <a:fld id="{4AAC869D-95B5-4D28-A680-7F3EB2ADD330}" type="slidenum">
              <a:rPr lang="fr-FR" smtClean="0"/>
              <a:t>4</a:t>
            </a:fld>
            <a:endParaRPr lang="fr-FR"/>
          </a:p>
        </p:txBody>
      </p:sp>
    </p:spTree>
    <p:extLst>
      <p:ext uri="{BB962C8B-B14F-4D97-AF65-F5344CB8AC3E}">
        <p14:creationId xmlns:p14="http://schemas.microsoft.com/office/powerpoint/2010/main" val="9177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0F0F9-A4F5-230E-619C-45FE338A7A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EC43C1-0F79-08FD-DB81-ED2C3B8251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33330D-A35C-F276-76F6-52ECB3FCB255}"/>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J’ai souhaité débuter ce webinaire en allant droit au but et en mentionnant les </a:t>
            </a:r>
            <a:r>
              <a:rPr lang="fr-FR" b="1" noProof="0" dirty="0">
                <a:latin typeface="Poppins" panose="00000500000000000000" pitchFamily="2" charset="0"/>
                <a:cs typeface="Poppins" panose="00000500000000000000" pitchFamily="2" charset="0"/>
              </a:rPr>
              <a:t>conditions</a:t>
            </a:r>
            <a:r>
              <a:rPr lang="fr-FR" noProof="0" dirty="0">
                <a:latin typeface="Poppins" panose="00000500000000000000" pitchFamily="2" charset="0"/>
                <a:cs typeface="Poppins" panose="00000500000000000000" pitchFamily="2" charset="0"/>
              </a:rPr>
              <a:t> essentielles à une saisie directe dans EUDAMED. </a:t>
            </a:r>
          </a:p>
          <a:p>
            <a:r>
              <a:rPr lang="fr-FR" noProof="0" dirty="0">
                <a:latin typeface="Poppins" panose="00000500000000000000" pitchFamily="2" charset="0"/>
                <a:cs typeface="Poppins" panose="00000500000000000000" pitchFamily="2" charset="0"/>
              </a:rPr>
              <a:t>L’énumération de ces conditions ne sont pas une lubie de ma part. C’est le fruit d’une expérience et de retours de directeurs de système d’information et de responsables d’affaires règlementaires, en particulier.</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Une saisie directe dans EUDAMED et dans son environnement de production ne peut être envisager que si les conditions suivantes sont réunies:</a:t>
            </a:r>
          </a:p>
          <a:p>
            <a:endParaRPr lang="fr-FR" noProof="0" dirty="0">
              <a:latin typeface="Poppins" panose="00000500000000000000" pitchFamily="2" charset="0"/>
              <a:cs typeface="Poppins" panose="00000500000000000000" pitchFamily="2" charset="0"/>
            </a:endParaRPr>
          </a:p>
          <a:p>
            <a:pPr marL="171450" indent="-171450">
              <a:buFontTx/>
              <a:buChar char="-"/>
            </a:pPr>
            <a:r>
              <a:rPr lang="fr-FR" noProof="0" dirty="0">
                <a:latin typeface="Poppins" panose="00000500000000000000" pitchFamily="2" charset="0"/>
                <a:cs typeface="Poppins" panose="00000500000000000000" pitchFamily="2" charset="0"/>
              </a:rPr>
              <a:t>On ne traite qu’une quantité limitée de Dispositifs Médicaux; C’est le cas quand une personne, souvent la personne en charge des affaires règlementaires, est capable, seule, de traiter les dossiers techniques, la collecte des données et leur saisie. Il n’est pas souhaitable, que cette dernière tâche, à faible Valeur ajoutée, occupe ses journées néanmoins</a:t>
            </a:r>
          </a:p>
          <a:p>
            <a:pPr marL="0" indent="0">
              <a:buFontTx/>
              <a:buNone/>
            </a:pPr>
            <a:endParaRPr lang="fr-FR" noProof="0" dirty="0">
              <a:latin typeface="Poppins" panose="00000500000000000000" pitchFamily="2" charset="0"/>
              <a:cs typeface="Poppins" panose="00000500000000000000" pitchFamily="2" charset="0"/>
            </a:endParaRPr>
          </a:p>
          <a:p>
            <a:pPr marL="171450" indent="-171450">
              <a:buFontTx/>
              <a:buChar char="-"/>
            </a:pPr>
            <a:r>
              <a:rPr lang="fr-FR" noProof="0" dirty="0">
                <a:latin typeface="Poppins" panose="00000500000000000000" pitchFamily="2" charset="0"/>
                <a:cs typeface="Poppins" panose="00000500000000000000" pitchFamily="2" charset="0"/>
              </a:rPr>
              <a:t>On ne dépasse pas une limite qui se situe autour de 100 UDI-DI (ou 100 GTIN pour ceux qui ont adoptés la codification GS1). Je rappelle que le volume de DM n’est pas le volume d’UDI-DI. En effet, Un coefficient multiplicateur de 2 ou 3 intervient souvent quand on ajoute les UDI-DI liés aux emballages.  </a:t>
            </a:r>
          </a:p>
          <a:p>
            <a:pPr marL="171450" indent="-171450">
              <a:buFontTx/>
              <a:buChar char="-"/>
            </a:pPr>
            <a:endParaRPr lang="fr-FR" noProof="0" dirty="0">
              <a:latin typeface="Poppins" panose="00000500000000000000" pitchFamily="2" charset="0"/>
              <a:cs typeface="Poppins" panose="00000500000000000000" pitchFamily="2" charset="0"/>
            </a:endParaRPr>
          </a:p>
          <a:p>
            <a:pPr marL="171450" indent="-171450">
              <a:buFontTx/>
              <a:buChar char="-"/>
            </a:pPr>
            <a:r>
              <a:rPr lang="fr-FR" noProof="0" dirty="0">
                <a:latin typeface="Poppins" panose="00000500000000000000" pitchFamily="2" charset="0"/>
                <a:cs typeface="Poppins" panose="00000500000000000000" pitchFamily="2" charset="0"/>
              </a:rPr>
              <a:t>J’ajouterais 3 autres conditions qui pourraient rendre cette approche délicate si elles évoluaient dans le temps:</a:t>
            </a:r>
          </a:p>
          <a:p>
            <a:pPr marL="457200" lvl="1" indent="0">
              <a:buFontTx/>
              <a:buNone/>
            </a:pPr>
            <a:r>
              <a:rPr lang="fr-FR" noProof="0" dirty="0">
                <a:latin typeface="Poppins" panose="00000500000000000000" pitchFamily="2" charset="0"/>
                <a:cs typeface="Poppins" panose="00000500000000000000" pitchFamily="2" charset="0"/>
              </a:rPr>
              <a:t>- Ne pas avoir de nouveaux produits ou en avoir peu &amp; Ne pas avoir à gérer de modifications majeures, ou en avoir peu : Ces points entraineraient de facto la création de nouveaux UDI-DI</a:t>
            </a:r>
          </a:p>
          <a:p>
            <a:pPr marL="457200" lvl="1" indent="0">
              <a:buFontTx/>
              <a:buNone/>
            </a:pPr>
            <a:r>
              <a:rPr lang="fr-FR" noProof="0" dirty="0">
                <a:latin typeface="Poppins" panose="00000500000000000000" pitchFamily="2" charset="0"/>
                <a:cs typeface="Poppins" panose="00000500000000000000" pitchFamily="2" charset="0"/>
              </a:rPr>
              <a:t>- Ne pas envisager d’aller sur des marchés autres que ceux de l’Union Européenne et qui exigent des publications similaires.</a:t>
            </a:r>
          </a:p>
          <a:p>
            <a:pPr marL="457200" lvl="1" indent="0">
              <a:buFontTx/>
              <a:buNone/>
            </a:pPr>
            <a:r>
              <a:rPr lang="fr-FR" noProof="0" dirty="0">
                <a:latin typeface="Poppins" panose="00000500000000000000" pitchFamily="2" charset="0"/>
                <a:cs typeface="Poppins" panose="00000500000000000000" pitchFamily="2" charset="0"/>
              </a:rPr>
              <a:t>- Ne pas être dans une démarche qualité rigoureuse dans la mesure où une saisie manuelle la rendrait difficile pour ne pas dire incertaine.</a:t>
            </a:r>
          </a:p>
          <a:p>
            <a:pPr marL="628650" lvl="1" indent="-171450">
              <a:buFontTx/>
              <a:buChar char="-"/>
            </a:pPr>
            <a:endParaRPr lang="fr-FR" noProof="0" dirty="0">
              <a:latin typeface="Poppins" panose="00000500000000000000" pitchFamily="2" charset="0"/>
              <a:cs typeface="Poppins" panose="00000500000000000000" pitchFamily="2" charset="0"/>
            </a:endParaRPr>
          </a:p>
          <a:p>
            <a:pPr marL="0" lvl="0" indent="0">
              <a:buFontTx/>
              <a:buNone/>
            </a:pPr>
            <a:r>
              <a:rPr lang="fr-FR" noProof="0" dirty="0">
                <a:latin typeface="Poppins" panose="00000500000000000000" pitchFamily="2" charset="0"/>
                <a:cs typeface="Poppins" panose="00000500000000000000" pitchFamily="2" charset="0"/>
              </a:rPr>
              <a:t>Les </a:t>
            </a:r>
            <a:r>
              <a:rPr lang="fr-FR" b="1" noProof="0" dirty="0">
                <a:latin typeface="Poppins" panose="00000500000000000000" pitchFamily="2" charset="0"/>
                <a:cs typeface="Poppins" panose="00000500000000000000" pitchFamily="2" charset="0"/>
              </a:rPr>
              <a:t>avantages</a:t>
            </a:r>
            <a:r>
              <a:rPr lang="fr-FR" noProof="0" dirty="0">
                <a:latin typeface="Poppins" panose="00000500000000000000" pitchFamily="2" charset="0"/>
                <a:cs typeface="Poppins" panose="00000500000000000000" pitchFamily="2" charset="0"/>
              </a:rPr>
              <a:t> de la saisie manuelle sont principalement l’absence d’investissement financier à réaliser et une solution a priori immédiatement accessible. </a:t>
            </a:r>
          </a:p>
          <a:p>
            <a:pPr marL="0" lvl="0" indent="0">
              <a:buFontTx/>
              <a:buNone/>
            </a:pPr>
            <a:r>
              <a:rPr lang="fr-FR" noProof="0" dirty="0">
                <a:latin typeface="Poppins" panose="00000500000000000000" pitchFamily="2" charset="0"/>
                <a:cs typeface="Poppins" panose="00000500000000000000" pitchFamily="2" charset="0"/>
              </a:rPr>
              <a:t>Les directions générales, je ne sais pas pourquoi après toutes ces années, sous-estiment le temps de collecte et de saisies de données. Elles sont en outre persuadées que leurs données existent toujours et sont d’excellente qualité (qualité ne signifiant pas exactes mais conformes à une définition et à des règles). </a:t>
            </a:r>
          </a:p>
          <a:p>
            <a:pPr marL="0" lvl="0" indent="0">
              <a:buFontTx/>
              <a:buNone/>
            </a:pPr>
            <a:endParaRPr lang="fr-FR" noProof="0" dirty="0">
              <a:latin typeface="Poppins" panose="00000500000000000000" pitchFamily="2" charset="0"/>
              <a:cs typeface="Poppins" panose="00000500000000000000" pitchFamily="2" charset="0"/>
            </a:endParaRPr>
          </a:p>
          <a:p>
            <a:pPr marL="0" lvl="0" indent="0">
              <a:buFontTx/>
              <a:buNone/>
            </a:pPr>
            <a:r>
              <a:rPr lang="fr-FR" noProof="0" dirty="0">
                <a:latin typeface="Poppins" panose="00000500000000000000" pitchFamily="2" charset="0"/>
                <a:cs typeface="Poppins" panose="00000500000000000000" pitchFamily="2" charset="0"/>
              </a:rPr>
              <a:t>Regardons les </a:t>
            </a:r>
            <a:r>
              <a:rPr lang="fr-FR" b="1" noProof="0" dirty="0">
                <a:latin typeface="Poppins" panose="00000500000000000000" pitchFamily="2" charset="0"/>
                <a:cs typeface="Poppins" panose="00000500000000000000" pitchFamily="2" charset="0"/>
              </a:rPr>
              <a:t>inconvénients</a:t>
            </a:r>
            <a:r>
              <a:rPr lang="fr-FR" noProof="0" dirty="0">
                <a:latin typeface="Poppins" panose="00000500000000000000" pitchFamily="2" charset="0"/>
                <a:cs typeface="Poppins" panose="00000500000000000000" pitchFamily="2" charset="0"/>
              </a:rPr>
              <a:t> à présent:</a:t>
            </a:r>
          </a:p>
          <a:p>
            <a:pPr marL="0" lvl="0" indent="0">
              <a:buFontTx/>
              <a:buNone/>
            </a:pPr>
            <a:endParaRPr lang="fr-FR" noProof="0" dirty="0">
              <a:latin typeface="Poppins" panose="00000500000000000000" pitchFamily="2" charset="0"/>
              <a:cs typeface="Poppins" panose="00000500000000000000" pitchFamily="2" charset="0"/>
            </a:endParaRPr>
          </a:p>
          <a:p>
            <a:pPr marL="171450" lvl="0" indent="-171450">
              <a:buFontTx/>
              <a:buChar char="-"/>
            </a:pPr>
            <a:r>
              <a:rPr lang="fr-FR" noProof="0" dirty="0">
                <a:latin typeface="Poppins" panose="00000500000000000000" pitchFamily="2" charset="0"/>
                <a:cs typeface="Poppins" panose="00000500000000000000" pitchFamily="2" charset="0"/>
              </a:rPr>
              <a:t>Le premier concerne la connaissance EUDAMED à acquérir en interne, sauf à faire appel à du consulting. C’est une connaissance qu’il faut documenter, La base de données EUDAMED évolue aussi, il faut donc maintenir une veille minimale.</a:t>
            </a:r>
          </a:p>
          <a:p>
            <a:pPr marL="171450" lvl="0" indent="-171450">
              <a:buFontTx/>
              <a:buChar char="-"/>
            </a:pPr>
            <a:endParaRPr lang="fr-FR" noProof="0" dirty="0">
              <a:latin typeface="Poppins" panose="00000500000000000000" pitchFamily="2" charset="0"/>
              <a:cs typeface="Poppins" panose="00000500000000000000" pitchFamily="2" charset="0"/>
            </a:endParaRPr>
          </a:p>
          <a:p>
            <a:pPr marL="171450" lvl="0" indent="-171450">
              <a:buFontTx/>
              <a:buChar char="-"/>
            </a:pPr>
            <a:r>
              <a:rPr lang="fr-FR" noProof="0" dirty="0">
                <a:latin typeface="Poppins" panose="00000500000000000000" pitchFamily="2" charset="0"/>
                <a:cs typeface="Poppins" panose="00000500000000000000" pitchFamily="2" charset="0"/>
              </a:rPr>
              <a:t>le deuxième concerne les ressources elles-mêmes. J’ai constaté un important turnover dans l’industrie du DM et en particulier concernant les chefs de projet/produits ou encore les personnes en charges des affaires règlementaires. Ces personnes ont souvent un haut niveau universitaire et, vous ne me contredirez pas si je vous dis qu’elles quitteront l’entreprise si vous leur demandez de réaliser des taches sans Valeur Ajoutée, un peu trop longtemps.</a:t>
            </a:r>
          </a:p>
          <a:p>
            <a:pPr marL="171450" lvl="0" indent="-171450">
              <a:buFontTx/>
              <a:buChar char="-"/>
            </a:pPr>
            <a:endParaRPr lang="fr-FR" noProof="0" dirty="0">
              <a:latin typeface="Poppins" panose="00000500000000000000" pitchFamily="2" charset="0"/>
              <a:cs typeface="Poppins" panose="00000500000000000000" pitchFamily="2" charset="0"/>
            </a:endParaRPr>
          </a:p>
          <a:p>
            <a:pPr marL="171450" lvl="0" indent="-171450">
              <a:buFontTx/>
              <a:buChar char="-"/>
            </a:pPr>
            <a:r>
              <a:rPr lang="fr-FR" noProof="0" dirty="0">
                <a:latin typeface="Poppins" panose="00000500000000000000" pitchFamily="2" charset="0"/>
                <a:cs typeface="Poppins" panose="00000500000000000000" pitchFamily="2" charset="0"/>
              </a:rPr>
              <a:t>Le troisième est intrinsèquement lié à la saisie et n’est pas singulière à EUDAMED. La saisie manuelle est toujours synonyme d’erreurs de saisie. Dans le passé et avec la GUDID, certains sont allés jusqu’à réétiqueter leurs produits.</a:t>
            </a:r>
          </a:p>
          <a:p>
            <a:pPr marL="171450" lvl="0" indent="-171450">
              <a:buFontTx/>
              <a:buChar char="-"/>
            </a:pPr>
            <a:endParaRPr lang="fr-FR" noProof="0" dirty="0">
              <a:latin typeface="Poppins" panose="00000500000000000000" pitchFamily="2" charset="0"/>
              <a:cs typeface="Poppins" panose="00000500000000000000" pitchFamily="2" charset="0"/>
            </a:endParaRPr>
          </a:p>
          <a:p>
            <a:pPr marL="171450" lvl="0" indent="-171450">
              <a:buFontTx/>
              <a:buChar char="-"/>
            </a:pPr>
            <a:r>
              <a:rPr lang="fr-FR" noProof="0" dirty="0">
                <a:latin typeface="Poppins" panose="00000500000000000000" pitchFamily="2" charset="0"/>
                <a:cs typeface="Poppins" panose="00000500000000000000" pitchFamily="2" charset="0"/>
              </a:rPr>
              <a:t>Les deux inconvénients suivants sont à mettre en perspective avec le risque encouru : une mauvaise mise à jour des données peut entrainer une interdiction de mise sur le marché; Cela peut aussi entrainer des non-conformités remontées lors d’un audit par les organismes notifies ou par les autorités règlementaires. </a:t>
            </a:r>
          </a:p>
          <a:p>
            <a:pPr marL="0" lvl="0" indent="0">
              <a:buFontTx/>
              <a:buNone/>
            </a:pPr>
            <a:r>
              <a:rPr lang="fr-FR" noProof="0" dirty="0">
                <a:latin typeface="Poppins" panose="00000500000000000000" pitchFamily="2" charset="0"/>
                <a:cs typeface="Poppins" panose="00000500000000000000" pitchFamily="2" charset="0"/>
              </a:rPr>
              <a:t>    On pourrait parler des premiers retours des audits par la FDA concernant la GUDID mais c’est un autre sujet. </a:t>
            </a:r>
          </a:p>
          <a:p>
            <a:pPr marL="0" lvl="0" indent="0">
              <a:buFont typeface="Arial" panose="020B0604020202020204" pitchFamily="34" charset="0"/>
              <a:buNone/>
            </a:pPr>
            <a:endParaRPr lang="fr-FR" noProof="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dirty="0">
                <a:latin typeface="Poppins" panose="00000500000000000000" pitchFamily="2" charset="0"/>
                <a:cs typeface="Poppins" panose="00000500000000000000" pitchFamily="2" charset="0"/>
              </a:rPr>
              <a:t>En bref, </a:t>
            </a:r>
            <a:r>
              <a:rPr lang="fr-FR" dirty="0">
                <a:solidFill>
                  <a:srgbClr val="FF0000"/>
                </a:solidFill>
                <a:latin typeface="Poppins" panose="00000500000000000000" pitchFamily="2" charset="0"/>
                <a:cs typeface="Poppins" panose="00000500000000000000" pitchFamily="2" charset="0"/>
              </a:rPr>
              <a:t>quelques petites et moyennes entreprises,  ayant un faible volume de dispositifs médicaux, ont </a:t>
            </a:r>
            <a:r>
              <a:rPr lang="fr-FR" b="1" dirty="0">
                <a:solidFill>
                  <a:srgbClr val="FF0000"/>
                </a:solidFill>
                <a:latin typeface="Poppins" panose="00000500000000000000" pitchFamily="2" charset="0"/>
                <a:cs typeface="Poppins" panose="00000500000000000000" pitchFamily="2" charset="0"/>
              </a:rPr>
              <a:t>peut-être</a:t>
            </a:r>
            <a:r>
              <a:rPr lang="fr-FR" dirty="0">
                <a:solidFill>
                  <a:srgbClr val="FF0000"/>
                </a:solidFill>
                <a:latin typeface="Poppins" panose="00000500000000000000" pitchFamily="2" charset="0"/>
                <a:cs typeface="Poppins" panose="00000500000000000000" pitchFamily="2" charset="0"/>
              </a:rPr>
              <a:t> un intérêt financier à une saisie manuelle directement sur la plateforme Eudamed. </a:t>
            </a:r>
          </a:p>
          <a:p>
            <a:pPr marL="0" lvl="0" indent="0">
              <a:buFont typeface="Arial" panose="020B0604020202020204" pitchFamily="34" charset="0"/>
              <a:buNone/>
            </a:pPr>
            <a:endParaRPr lang="fr-FR" noProof="0" dirty="0">
              <a:latin typeface="Poppins" panose="00000500000000000000" pitchFamily="2" charset="0"/>
              <a:cs typeface="Poppins" panose="00000500000000000000" pitchFamily="2" charset="0"/>
            </a:endParaRPr>
          </a:p>
          <a:p>
            <a:pPr marL="0" lvl="0" indent="0">
              <a:buFontTx/>
              <a:buNone/>
            </a:pPr>
            <a:endParaRPr lang="fr-FR" noProof="0" dirty="0">
              <a:latin typeface="Poppins" panose="00000500000000000000" pitchFamily="2" charset="0"/>
              <a:cs typeface="Poppins" panose="00000500000000000000" pitchFamily="2" charset="0"/>
            </a:endParaRPr>
          </a:p>
          <a:p>
            <a:pPr marL="0" lvl="0" indent="0">
              <a:buFontTx/>
              <a:buNone/>
            </a:pPr>
            <a:endParaRPr lang="fr-FR" noProof="0" dirty="0">
              <a:latin typeface="Poppins" panose="00000500000000000000" pitchFamily="2" charset="0"/>
              <a:cs typeface="Poppins" panose="00000500000000000000" pitchFamily="2" charset="0"/>
            </a:endParaRPr>
          </a:p>
          <a:p>
            <a:pPr marL="0" lvl="0" indent="0">
              <a:buFontTx/>
              <a:buNone/>
            </a:pPr>
            <a:endParaRPr lang="en-US" dirty="0">
              <a:latin typeface="Poppins" panose="00000500000000000000" pitchFamily="2" charset="0"/>
              <a:cs typeface="Poppins" panose="00000500000000000000" pitchFamily="2" charset="0"/>
            </a:endParaRPr>
          </a:p>
          <a:p>
            <a:pPr marL="0" lvl="0" indent="0">
              <a:buFontTx/>
              <a:buNone/>
            </a:pPr>
            <a:endParaRPr lang="en-US" dirty="0"/>
          </a:p>
        </p:txBody>
      </p:sp>
      <p:sp>
        <p:nvSpPr>
          <p:cNvPr id="4" name="Espace réservé du numéro de diapositive 3">
            <a:extLst>
              <a:ext uri="{FF2B5EF4-FFF2-40B4-BE49-F238E27FC236}">
                <a16:creationId xmlns:a16="http://schemas.microsoft.com/office/drawing/2014/main" id="{862D5E1D-CAB5-1AF1-057F-DD97B35EB9C8}"/>
              </a:ext>
            </a:extLst>
          </p:cNvPr>
          <p:cNvSpPr>
            <a:spLocks noGrp="1"/>
          </p:cNvSpPr>
          <p:nvPr>
            <p:ph type="sldNum" sz="quarter" idx="5"/>
          </p:nvPr>
        </p:nvSpPr>
        <p:spPr/>
        <p:txBody>
          <a:bodyPr/>
          <a:lstStyle/>
          <a:p>
            <a:fld id="{4AAC869D-95B5-4D28-A680-7F3EB2ADD330}" type="slidenum">
              <a:rPr lang="fr-FR" smtClean="0"/>
              <a:t>5</a:t>
            </a:fld>
            <a:endParaRPr lang="fr-FR"/>
          </a:p>
        </p:txBody>
      </p:sp>
    </p:spTree>
    <p:extLst>
      <p:ext uri="{BB962C8B-B14F-4D97-AF65-F5344CB8AC3E}">
        <p14:creationId xmlns:p14="http://schemas.microsoft.com/office/powerpoint/2010/main" val="240207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FBB6F-B52C-09B3-1397-A36B30086D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6A1C1D-F8FB-CAD6-7E8E-C01B3BEAA0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ACDB78-2DD3-A0ED-E52E-02610D93471F}"/>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Je viens de vous donner les conditions, les avantages et les inconvénients de la saisie manuelle dans EUDAMED.</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Certains pourront être dubitatifs au regard de ces conditions, je les invite par conséquent à faire leur propre expérience de cette saisie directe dans EUDAMED, si elles en ont le temps. </a:t>
            </a:r>
          </a:p>
          <a:p>
            <a:r>
              <a:rPr lang="fr-FR" noProof="0" dirty="0">
                <a:latin typeface="Poppins" panose="00000500000000000000" pitchFamily="2" charset="0"/>
                <a:cs typeface="Poppins" panose="00000500000000000000" pitchFamily="2" charset="0"/>
              </a:rPr>
              <a:t>Entendez toutefois que ces conditions ne s’entendent que dans la mesure où on n’accepte pas une dégradation significative de ses exigences ou de ses valeurs. Car, dans le cas contraire, tout est possible avec les conséquences qui vont de paires.</a:t>
            </a:r>
          </a:p>
          <a:p>
            <a:endParaRPr lang="fr-FR" noProof="0" dirty="0">
              <a:latin typeface="Poppins" panose="00000500000000000000" pitchFamily="2" charset="0"/>
              <a:cs typeface="Poppins" panose="00000500000000000000" pitchFamily="2" charset="0"/>
            </a:endParaRPr>
          </a:p>
          <a:p>
            <a:r>
              <a:rPr lang="fr-FR" b="1" noProof="0" dirty="0">
                <a:latin typeface="Poppins" panose="00000500000000000000" pitchFamily="2" charset="0"/>
                <a:cs typeface="Poppins" panose="00000500000000000000" pitchFamily="2" charset="0"/>
              </a:rPr>
              <a:t>Je vais faire un pas en avant et vous montrer comment je suis arrivé à ces conditions, à ces avantages et à ces  inconvénients.</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Pour commencer, voyons ces prérequis nécessaires à une telle saisie, car ne croyez pas qu’on puisse saisir dans EUDAMED comme cela … en test, pour s’amuser peut-être, mais pas dans la vraie vie, pas en production.</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Il y a un prérequis important, quelle que soit l’approche retenue : c’est « comprendre le périmètre EUDAMED ».  Il y a de vraies questions à se poser tant sur la création des SRN dans le module Acteurs que sur la création potentielle de nouveaux UDI-DI pour être conforme aux règles EUDAMED. </a:t>
            </a:r>
            <a:r>
              <a:rPr lang="fr-FR" noProof="0" dirty="0">
                <a:latin typeface="+mn-lt"/>
              </a:rPr>
              <a:t>Connaissez-vous, par exemple, la règle EUDAMED qui n’autorise aucun doublon UDI-DI dans les déclarations des niveaux supérieurs de packaging et qui peut donc vous obliger à créer de nouveaux UDI-DI pour les besoins d’EUDAMED? </a:t>
            </a:r>
          </a:p>
          <a:p>
            <a:endParaRPr lang="fr-FR" noProof="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latin typeface="Poppins" panose="00000500000000000000" pitchFamily="2" charset="0"/>
                <a:cs typeface="Poppins" panose="00000500000000000000" pitchFamily="2" charset="0"/>
              </a:rPr>
              <a:t>Voyons les autres prérequis plus spécifiques à l’approche directe:</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0" dirty="0">
                <a:latin typeface="Poppins" panose="00000500000000000000" pitchFamily="2" charset="0"/>
                <a:ea typeface="Open Sans" pitchFamily="2" charset="0"/>
                <a:cs typeface="Poppins" panose="00000500000000000000" pitchFamily="2" charset="0"/>
              </a:rPr>
              <a:t>Se former à la plateforme EUDAMED (playground),</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0" dirty="0">
                <a:latin typeface="Poppins" panose="00000500000000000000" pitchFamily="2" charset="0"/>
                <a:ea typeface="Open Sans" pitchFamily="2" charset="0"/>
                <a:cs typeface="Poppins" panose="00000500000000000000" pitchFamily="2" charset="0"/>
              </a:rPr>
              <a:t>Collecter les données EUDAMED , dans un fichier Excel dédié. Pourquoi? Parce que le fichier Excel mis à disposition par EUDAMED n’est pas exploitable et qu’on ne peut saisir dans EUDAMED sans support. Vous allez comprendre pourquoi sous peu. </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0" dirty="0">
                <a:latin typeface="Poppins" panose="00000500000000000000" pitchFamily="2" charset="0"/>
                <a:ea typeface="Open Sans" pitchFamily="2" charset="0"/>
                <a:cs typeface="Poppins" panose="00000500000000000000" pitchFamily="2" charset="0"/>
              </a:rPr>
              <a:t>Valider les données saisies sous Excel; surtout si vous donnez cela à saisir à un intérimaire ou à un stagiaire. C’est du vécu!</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0" dirty="0">
                <a:latin typeface="Poppins" panose="00000500000000000000" pitchFamily="2" charset="0"/>
                <a:ea typeface="Open Sans" pitchFamily="2" charset="0"/>
                <a:cs typeface="Poppins" panose="00000500000000000000" pitchFamily="2" charset="0"/>
              </a:rPr>
              <a:t>Décrire la gouvernance, le processus et les procédures suivies; </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0" dirty="0">
                <a:latin typeface="Poppins" panose="00000500000000000000" pitchFamily="2" charset="0"/>
                <a:ea typeface="Open Sans" pitchFamily="2" charset="0"/>
                <a:cs typeface="Poppins" panose="00000500000000000000" pitchFamily="2" charset="0"/>
              </a:rPr>
              <a:t>Identifier l’entreprise dans le module Acteurs d’EUDAMED. Cette étape devrait avoir été réalisée pour la plupart des entreprises du DM aujourd’hui.</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endParaRPr lang="fr-FR" b="1" dirty="0">
              <a:latin typeface="Poppins" panose="00000500000000000000" pitchFamily="2" charset="0"/>
              <a:ea typeface="Open Sans" pitchFamily="2" charset="0"/>
              <a:cs typeface="Poppins" panose="00000500000000000000" pitchFamily="2" charset="0"/>
            </a:endParaRPr>
          </a:p>
          <a:p>
            <a:pPr marL="0" indent="0" algn="just" defTabSz="914400">
              <a:lnSpc>
                <a:spcPct val="150000"/>
              </a:lnSpc>
              <a:spcBef>
                <a:spcPts val="1200"/>
              </a:spcBef>
              <a:spcAft>
                <a:spcPts val="200"/>
              </a:spcAft>
              <a:buClr>
                <a:schemeClr val="accent1"/>
              </a:buClr>
              <a:buSzPct val="100000"/>
              <a:buFont typeface="Wingdings" panose="05000000000000000000" pitchFamily="2" charset="2"/>
              <a:buNone/>
            </a:pPr>
            <a:r>
              <a:rPr lang="fr-FR" b="1" dirty="0">
                <a:latin typeface="Poppins" panose="00000500000000000000" pitchFamily="2" charset="0"/>
                <a:ea typeface="Open Sans" pitchFamily="2" charset="0"/>
                <a:cs typeface="Poppins" panose="00000500000000000000" pitchFamily="2" charset="0"/>
              </a:rPr>
              <a:t>En résumé, je vous parle d’une approche des plus basique, la saisie, mais vous pouvez constater qu’elle entraine des prérequis difficilement optionnels.</a:t>
            </a:r>
          </a:p>
        </p:txBody>
      </p:sp>
      <p:sp>
        <p:nvSpPr>
          <p:cNvPr id="4" name="Espace réservé du numéro de diapositive 3">
            <a:extLst>
              <a:ext uri="{FF2B5EF4-FFF2-40B4-BE49-F238E27FC236}">
                <a16:creationId xmlns:a16="http://schemas.microsoft.com/office/drawing/2014/main" id="{9F17BAF7-06F5-5517-DC99-79CF449F476D}"/>
              </a:ext>
            </a:extLst>
          </p:cNvPr>
          <p:cNvSpPr>
            <a:spLocks noGrp="1"/>
          </p:cNvSpPr>
          <p:nvPr>
            <p:ph type="sldNum" sz="quarter" idx="5"/>
          </p:nvPr>
        </p:nvSpPr>
        <p:spPr/>
        <p:txBody>
          <a:bodyPr/>
          <a:lstStyle/>
          <a:p>
            <a:fld id="{4AAC869D-95B5-4D28-A680-7F3EB2ADD330}" type="slidenum">
              <a:rPr lang="fr-FR" smtClean="0"/>
              <a:t>6</a:t>
            </a:fld>
            <a:endParaRPr lang="fr-FR"/>
          </a:p>
        </p:txBody>
      </p:sp>
    </p:spTree>
    <p:extLst>
      <p:ext uri="{BB962C8B-B14F-4D97-AF65-F5344CB8AC3E}">
        <p14:creationId xmlns:p14="http://schemas.microsoft.com/office/powerpoint/2010/main" val="132618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B833F-BC1D-CD43-0CC7-286CC8AA36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670864-5698-DF78-B668-91B8FAEEC7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4E1D07-1BF8-CFCC-95E7-EFBA109A927E}"/>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Les prérequis étant donnés et supposés réalisés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Il faut vous inscrire comme opérateur de saisie sur l’environnement playground (pour vous exercer sans risque) et sur l’environnement de production. </a:t>
            </a:r>
          </a:p>
          <a:p>
            <a:r>
              <a:rPr lang="fr-FR" noProof="0" dirty="0">
                <a:latin typeface="Poppins" panose="00000500000000000000" pitchFamily="2" charset="0"/>
                <a:cs typeface="Poppins" panose="00000500000000000000" pitchFamily="2" charset="0"/>
              </a:rPr>
              <a:t>Je ne parle pas du module Acteurs et des 4 types d’acteurs.  on est bien d’accord? C’est une activité relativement rapide puisqu’elle s’engage à partir de la plateforme Eudamed et d’un </a:t>
            </a:r>
            <a:r>
              <a:rPr lang="fr-FR" noProof="0" dirty="0" err="1">
                <a:latin typeface="Poppins" panose="00000500000000000000" pitchFamily="2" charset="0"/>
                <a:cs typeface="Poppins" panose="00000500000000000000" pitchFamily="2" charset="0"/>
              </a:rPr>
              <a:t>echange</a:t>
            </a:r>
            <a:r>
              <a:rPr lang="fr-FR" noProof="0" dirty="0">
                <a:latin typeface="Poppins" panose="00000500000000000000" pitchFamily="2" charset="0"/>
                <a:cs typeface="Poppins" panose="00000500000000000000" pitchFamily="2" charset="0"/>
              </a:rPr>
              <a:t> entre votre administrateur EUDAMED (le vôtre) et vous-même.</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Nous reviendrons, dans un autre webinaire, sur les rôles et les responsabilités et, plus largement, sur la gouvernance autour d’EUDAMED et, plus généralement, sur la gouvernance des référentiels de données produits. Ce n’est pas l’objet du présent webinaire toutefois.</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Dans le cas qui nous occupe aujourd’hui, deux rôles sont aux manettes en dehors de l’administrateur EUDAMED : </a:t>
            </a:r>
          </a:p>
          <a:p>
            <a:pPr marL="171450" indent="-171450">
              <a:buFontTx/>
              <a:buChar char="-"/>
            </a:pPr>
            <a:r>
              <a:rPr lang="fr-FR" noProof="0" dirty="0">
                <a:latin typeface="Poppins" panose="00000500000000000000" pitchFamily="2" charset="0"/>
                <a:cs typeface="Poppins" panose="00000500000000000000" pitchFamily="2" charset="0"/>
              </a:rPr>
              <a:t>le coordinateur de données (on l’appelle en anglaise data steward) et,</a:t>
            </a:r>
          </a:p>
          <a:p>
            <a:pPr marL="171450" indent="-171450">
              <a:buFontTx/>
              <a:buChar char="-"/>
            </a:pPr>
            <a:r>
              <a:rPr lang="fr-FR" noProof="0" dirty="0">
                <a:latin typeface="Poppins" panose="00000500000000000000" pitchFamily="2" charset="0"/>
                <a:cs typeface="Poppins" panose="00000500000000000000" pitchFamily="2" charset="0"/>
              </a:rPr>
              <a:t> l’opérateur de saisie.  </a:t>
            </a:r>
          </a:p>
          <a:p>
            <a:pPr marL="0" indent="0">
              <a:buFontTx/>
              <a:buNone/>
            </a:pPr>
            <a:r>
              <a:rPr lang="fr-FR" noProof="0" dirty="0">
                <a:latin typeface="Poppins" panose="00000500000000000000" pitchFamily="2" charset="0"/>
                <a:cs typeface="Poppins" panose="00000500000000000000" pitchFamily="2" charset="0"/>
              </a:rPr>
              <a:t>Souvent, et je pense que certains se reconnaitront, ces deux rôles sont une seule et même personne.. </a:t>
            </a:r>
          </a:p>
          <a:p>
            <a:endParaRPr lang="en-US" dirty="0"/>
          </a:p>
          <a:p>
            <a:endParaRPr lang="en-US" dirty="0"/>
          </a:p>
          <a:p>
            <a:endParaRPr lang="en-US" dirty="0"/>
          </a:p>
          <a:p>
            <a:endParaRPr lang="en-US" dirty="0"/>
          </a:p>
        </p:txBody>
      </p:sp>
      <p:sp>
        <p:nvSpPr>
          <p:cNvPr id="4" name="Espace réservé du numéro de diapositive 3">
            <a:extLst>
              <a:ext uri="{FF2B5EF4-FFF2-40B4-BE49-F238E27FC236}">
                <a16:creationId xmlns:a16="http://schemas.microsoft.com/office/drawing/2014/main" id="{1C0719ED-F7A6-747D-6839-ECB4E60A64AE}"/>
              </a:ext>
            </a:extLst>
          </p:cNvPr>
          <p:cNvSpPr>
            <a:spLocks noGrp="1"/>
          </p:cNvSpPr>
          <p:nvPr>
            <p:ph type="sldNum" sz="quarter" idx="5"/>
          </p:nvPr>
        </p:nvSpPr>
        <p:spPr/>
        <p:txBody>
          <a:bodyPr/>
          <a:lstStyle/>
          <a:p>
            <a:fld id="{4AAC869D-95B5-4D28-A680-7F3EB2ADD330}" type="slidenum">
              <a:rPr lang="fr-FR" smtClean="0"/>
              <a:t>7</a:t>
            </a:fld>
            <a:endParaRPr lang="fr-FR"/>
          </a:p>
        </p:txBody>
      </p:sp>
    </p:spTree>
    <p:extLst>
      <p:ext uri="{BB962C8B-B14F-4D97-AF65-F5344CB8AC3E}">
        <p14:creationId xmlns:p14="http://schemas.microsoft.com/office/powerpoint/2010/main" val="144324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409C-B765-8CE9-E3C3-02B1D3460C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AEABAC-2B0E-75FC-9097-BEA553C6DA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A85F16-8699-C3F7-8AB7-B5D03BF284F6}"/>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Voyons à présent concrètement la saisie dans EUDAMED.  Je ne vous fais pas une démo en direct; cela pourrait prendre trop de temps et je risquerais de vous perdre à ne pas prendre vos produits ou vos propres exemples.</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Tout commence par la saisie d’un Basic UDI-DI et d’au moins un UDI-DI. L’un ne va pas s’en l’autre, au moins à la création.</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Le basic UDI-DI est créé sur la base d’un acteur (identification du fabricant). </a:t>
            </a:r>
          </a:p>
          <a:p>
            <a:endParaRPr lang="fr-FR" noProof="0" dirty="0">
              <a:latin typeface="Poppins" panose="00000500000000000000" pitchFamily="2" charset="0"/>
              <a:cs typeface="Poppins" panose="00000500000000000000" pitchFamily="2" charset="0"/>
            </a:endParaRPr>
          </a:p>
          <a:p>
            <a:r>
              <a:rPr lang="fr-FR" noProof="0" dirty="0">
                <a:latin typeface="Poppins" panose="00000500000000000000" pitchFamily="2" charset="0"/>
                <a:cs typeface="Poppins" panose="00000500000000000000" pitchFamily="2" charset="0"/>
              </a:rPr>
              <a:t>On choisit le règlement applicable MDR ou IVDR, cela ouvre des attributs différents. </a:t>
            </a:r>
          </a:p>
          <a:p>
            <a:r>
              <a:rPr lang="fr-FR" noProof="0" dirty="0">
                <a:latin typeface="Poppins" panose="00000500000000000000" pitchFamily="2" charset="0"/>
                <a:cs typeface="Poppins" panose="00000500000000000000" pitchFamily="2" charset="0"/>
              </a:rPr>
              <a:t>Cela signifie que vous serez dans l’impossibilité de connaitre d’emblée tous les attributs. Ce point est important car il peut se généraliser à bons nombres d’attributs dits conditionnels. </a:t>
            </a:r>
          </a:p>
          <a:p>
            <a:r>
              <a:rPr lang="fr-FR" noProof="0" dirty="0">
                <a:latin typeface="Poppins" panose="00000500000000000000" pitchFamily="2" charset="0"/>
                <a:cs typeface="Poppins" panose="00000500000000000000" pitchFamily="2" charset="0"/>
              </a:rPr>
              <a:t>Par exemple, sur ce premier écran, Système &amp; Nécessaire à NON ouvre « Type de dispositif spécial ».</a:t>
            </a:r>
          </a:p>
          <a:p>
            <a:endParaRPr lang="fr-FR" noProof="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latin typeface="Poppins" panose="00000500000000000000" pitchFamily="2" charset="0"/>
                <a:cs typeface="Poppins" panose="00000500000000000000" pitchFamily="2" charset="0"/>
              </a:rPr>
              <a:t>Dès le départ, il y a comme une fausse impression d’évidence. Cela parait (comment dit ton déjà) intuitif., surtout quand on joue sur l’environnement playground (ou tests) et que l’on peut entrer n’importe quoi.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latin typeface="Poppins" panose="00000500000000000000" pitchFamily="2" charset="0"/>
                <a:cs typeface="Poppins" panose="00000500000000000000" pitchFamily="2" charset="0"/>
              </a:rPr>
              <a:t>Si vous vous obstiniez dans cette approche, je ne vous recommanderais de ne pas ignorer la documentation et de bien la lire avant.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latin typeface="Poppins" panose="00000500000000000000" pitchFamily="2" charset="0"/>
                <a:cs typeface="Poppins" panose="00000500000000000000" pitchFamily="2" charset="0"/>
              </a:rPr>
              <a:t>Une fois la saisie directe acquise, on se lasse assez vite de cliquer sur beaucoup attributs, souvent pour les désélectionner. Il faut répéter cela pour chaque basic UDI-DI et pour chaque UDI-DI. </a:t>
            </a:r>
          </a:p>
        </p:txBody>
      </p:sp>
      <p:sp>
        <p:nvSpPr>
          <p:cNvPr id="4" name="Espace réservé du numéro de diapositive 3">
            <a:extLst>
              <a:ext uri="{FF2B5EF4-FFF2-40B4-BE49-F238E27FC236}">
                <a16:creationId xmlns:a16="http://schemas.microsoft.com/office/drawing/2014/main" id="{3AE1DA23-C499-809A-CDA1-E3DB95A5EBC8}"/>
              </a:ext>
            </a:extLst>
          </p:cNvPr>
          <p:cNvSpPr>
            <a:spLocks noGrp="1"/>
          </p:cNvSpPr>
          <p:nvPr>
            <p:ph type="sldNum" sz="quarter" idx="5"/>
          </p:nvPr>
        </p:nvSpPr>
        <p:spPr/>
        <p:txBody>
          <a:bodyPr/>
          <a:lstStyle/>
          <a:p>
            <a:fld id="{4AAC869D-95B5-4D28-A680-7F3EB2ADD330}" type="slidenum">
              <a:rPr lang="fr-FR" smtClean="0"/>
              <a:t>8</a:t>
            </a:fld>
            <a:endParaRPr lang="fr-FR"/>
          </a:p>
        </p:txBody>
      </p:sp>
    </p:spTree>
    <p:extLst>
      <p:ext uri="{BB962C8B-B14F-4D97-AF65-F5344CB8AC3E}">
        <p14:creationId xmlns:p14="http://schemas.microsoft.com/office/powerpoint/2010/main" val="19275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85086-77DE-92A2-AD7A-EE54E23974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A29D75-C9EA-AC40-05ED-B3C1A6DB49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88B93B-F415-9CCA-1953-259AC5EE0598}"/>
              </a:ext>
            </a:extLst>
          </p:cNvPr>
          <p:cNvSpPr>
            <a:spLocks noGrp="1"/>
          </p:cNvSpPr>
          <p:nvPr>
            <p:ph type="body" idx="1"/>
          </p:nvPr>
        </p:nvSpPr>
        <p:spPr/>
        <p:txBody>
          <a:bodyPr/>
          <a:lstStyle/>
          <a:p>
            <a:r>
              <a:rPr lang="fr-FR" noProof="0" dirty="0">
                <a:latin typeface="Poppins" panose="00000500000000000000" pitchFamily="2" charset="0"/>
                <a:cs typeface="Poppins" panose="00000500000000000000" pitchFamily="2" charset="0"/>
              </a:rPr>
              <a:t>Ceci n’est pas une démonstration et je ne passerai pas par tous les écrans. J’ai toutefois repéré pour vous quelques points complémentaires. </a:t>
            </a:r>
          </a:p>
          <a:p>
            <a:r>
              <a:rPr lang="fr-FR" noProof="0" dirty="0">
                <a:latin typeface="Poppins" panose="00000500000000000000" pitchFamily="2" charset="0"/>
                <a:cs typeface="Poppins" panose="00000500000000000000" pitchFamily="2" charset="0"/>
              </a:rPr>
              <a:t>Peut-être en trouverez-vous d’autres si vous en faites l’expérience. Les voici :</a:t>
            </a:r>
          </a:p>
          <a:p>
            <a:endParaRPr lang="fr-FR" noProof="0" dirty="0">
              <a:latin typeface="Poppins" panose="00000500000000000000"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200" b="0" noProof="0" dirty="0">
                <a:latin typeface="Poppins" panose="00000500000000000000" pitchFamily="2" charset="0"/>
                <a:ea typeface="Open Sans" pitchFamily="2" charset="0"/>
                <a:cs typeface="Poppins" panose="00000500000000000000" pitchFamily="2" charset="0"/>
              </a:rPr>
              <a:t>Les attributs obligatoires sont mis en évidence par une astérisque rouge et je trouve cela plutôt bien. </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200" b="0" noProof="0" dirty="0">
                <a:latin typeface="Poppins" panose="00000500000000000000" pitchFamily="2" charset="0"/>
                <a:ea typeface="Open Sans" pitchFamily="2" charset="0"/>
                <a:cs typeface="Poppins" panose="00000500000000000000" pitchFamily="2" charset="0"/>
              </a:rPr>
              <a:t>Je l’ai mentionné, il y a un passage obligatoire par les mêmes attributs. C’est pénible surtout quand il s’agit de les décocher/cocher à chaque fois. </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200" b="0" noProof="0" dirty="0">
                <a:latin typeface="Poppins" panose="00000500000000000000" pitchFamily="2" charset="0"/>
                <a:ea typeface="Open Sans" pitchFamily="2" charset="0"/>
                <a:cs typeface="Poppins" panose="00000500000000000000" pitchFamily="2" charset="0"/>
              </a:rPr>
              <a:t>Les définitions en ligne sont lapidaires et tautologiques; je vous ai mi un exemple pour que ce soit plus explicite. En clair, vous n’apprendrez rien.</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200" b="0" noProof="0" dirty="0">
                <a:latin typeface="Poppins" panose="00000500000000000000" pitchFamily="2" charset="0"/>
                <a:ea typeface="Open Sans" pitchFamily="2" charset="0"/>
                <a:cs typeface="Poppins" panose="00000500000000000000" pitchFamily="2" charset="0"/>
              </a:rPr>
              <a:t>L’usage de la barre de défilement verticale est quasi obligatoire car toutes les données n’apparaissent pas sur un écran</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200" b="0" noProof="0" dirty="0">
                <a:latin typeface="Poppins" panose="00000500000000000000" pitchFamily="2" charset="0"/>
                <a:ea typeface="Open Sans" pitchFamily="2" charset="0"/>
                <a:cs typeface="Poppins" panose="00000500000000000000" pitchFamily="2" charset="0"/>
              </a:rPr>
              <a:t>L’étape sur laquelle vous vous trouvez est mentionnée mais son libellé est peu intelligible; je vous laisse juge.</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200" b="0" noProof="0" dirty="0">
                <a:latin typeface="Poppins" panose="00000500000000000000" pitchFamily="2" charset="0"/>
                <a:ea typeface="Open Sans" pitchFamily="2" charset="0"/>
                <a:cs typeface="Poppins" panose="00000500000000000000" pitchFamily="2" charset="0"/>
              </a:rPr>
              <a:t>Enfin et le plus important, pour passer à l’étape suivante, il vous faut compléter tous les attributs obligatoires. C’est pourquoi vos données doivent être prêtes avant de commencer la saisie car dans le cas contraire, vous allez vite faire des allers et retours ingérables entre la recherche des données et Eudamed.</a:t>
            </a:r>
          </a:p>
          <a:p>
            <a:endParaRPr lang="en-US" dirty="0"/>
          </a:p>
        </p:txBody>
      </p:sp>
      <p:sp>
        <p:nvSpPr>
          <p:cNvPr id="4" name="Espace réservé du numéro de diapositive 3">
            <a:extLst>
              <a:ext uri="{FF2B5EF4-FFF2-40B4-BE49-F238E27FC236}">
                <a16:creationId xmlns:a16="http://schemas.microsoft.com/office/drawing/2014/main" id="{26FF11C8-BA76-A33B-6132-01D82EDF5982}"/>
              </a:ext>
            </a:extLst>
          </p:cNvPr>
          <p:cNvSpPr>
            <a:spLocks noGrp="1"/>
          </p:cNvSpPr>
          <p:nvPr>
            <p:ph type="sldNum" sz="quarter" idx="5"/>
          </p:nvPr>
        </p:nvSpPr>
        <p:spPr/>
        <p:txBody>
          <a:bodyPr/>
          <a:lstStyle/>
          <a:p>
            <a:fld id="{4AAC869D-95B5-4D28-A680-7F3EB2ADD330}" type="slidenum">
              <a:rPr lang="fr-FR" smtClean="0"/>
              <a:t>9</a:t>
            </a:fld>
            <a:endParaRPr lang="fr-FR"/>
          </a:p>
        </p:txBody>
      </p:sp>
    </p:spTree>
    <p:extLst>
      <p:ext uri="{BB962C8B-B14F-4D97-AF65-F5344CB8AC3E}">
        <p14:creationId xmlns:p14="http://schemas.microsoft.com/office/powerpoint/2010/main" val="1195038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spc="-50" baseline="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000" cap="all" spc="20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82394606-B1E1-4B4F-8CFF-541081581911}" type="datetime1">
              <a:rPr lang="fr-FR" smtClean="0"/>
              <a:pPr/>
              <a:t>28/01/2025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AA38366E-C6B4-4292-B86D-1F91FF5AD73A}"/>
              </a:ext>
            </a:extLst>
          </p:cNvPr>
          <p:cNvPicPr>
            <a:picLocks noChangeAspect="1"/>
          </p:cNvPicPr>
          <p:nvPr userDrawn="1"/>
        </p:nvPicPr>
        <p:blipFill rotWithShape="1">
          <a:blip r:embed="rId2">
            <a:alphaModFix amt="35000"/>
          </a:blip>
          <a:srcRect t="35202" b="26120"/>
          <a:stretch/>
        </p:blipFill>
        <p:spPr>
          <a:xfrm>
            <a:off x="2460639" y="1"/>
            <a:ext cx="7267575" cy="1581150"/>
          </a:xfrm>
          <a:prstGeom prst="rect">
            <a:avLst/>
          </a:prstGeom>
        </p:spPr>
      </p:pic>
    </p:spTree>
    <p:extLst>
      <p:ext uri="{BB962C8B-B14F-4D97-AF65-F5344CB8AC3E}">
        <p14:creationId xmlns:p14="http://schemas.microsoft.com/office/powerpoint/2010/main" val="3200179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938CA041-E5BE-40E8-96D5-3B321FB22460}" type="datetime1">
              <a:rPr lang="fr-FR" smtClean="0"/>
              <a:pPr/>
              <a:t>28/01/2025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105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latin typeface="Calibri" panose="020F0502020204030204" pitchFamily="34" charset="0"/>
              <a:cs typeface="Calibri" panose="020F0502020204030204" pitchFamily="34" charset="0"/>
            </a:endParaRPr>
          </a:p>
        </p:txBody>
      </p:sp>
      <p:sp>
        <p:nvSpPr>
          <p:cNvPr id="8" name="Rectangle 7"/>
          <p:cNvSpPr/>
          <p:nvPr/>
        </p:nvSpPr>
        <p:spPr>
          <a:xfrm>
            <a:off x="15" y="6334316"/>
            <a:ext cx="12188825" cy="640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latin typeface="Calibri" panose="020F0502020204030204" pitchFamily="34" charset="0"/>
                <a:cs typeface="Calibri" panose="020F0502020204030204" pitchFamily="34" charset="0"/>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9A9AEAA6-A9F6-4A83-98D4-F8CC00E30F1F}" type="datetime1">
              <a:rPr lang="fr-FR" smtClean="0"/>
              <a:pPr/>
              <a:t>28/01/2025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1937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7693" y="129945"/>
            <a:ext cx="10058400" cy="764494"/>
          </a:xfrm>
        </p:spPr>
        <p:txBody>
          <a:bodyPr/>
          <a:lstStyle>
            <a:lvl1pPr marL="0">
              <a:defRPr>
                <a:solidFill>
                  <a:schemeClr val="tx1"/>
                </a:solidFill>
                <a:latin typeface="Calibri" panose="020F0502020204030204" pitchFamily="34" charset="0"/>
                <a:cs typeface="Calibri" panose="020F0502020204030204" pitchFamily="34" charset="0"/>
              </a:defRPr>
            </a:lvl1pPr>
          </a:lstStyle>
          <a:p>
            <a:r>
              <a:rPr lang="fr-FR" dirty="0"/>
              <a:t>Modifiez le style du titre</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60827C61-3662-46F7-A004-5E39DC3EC324}" type="datetime1">
              <a:rPr lang="fr-FR" smtClean="0"/>
              <a:pPr/>
              <a:t>28/01/2025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a:xfrm>
            <a:off x="8848726" y="6459785"/>
            <a:ext cx="2363758" cy="365125"/>
          </a:xfrm>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7541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chemeClr val="tx1">
                    <a:lumMod val="85000"/>
                    <a:lumOff val="15000"/>
                  </a:schemeClr>
                </a:solidFill>
                <a:latin typeface="Calibri" panose="020F0502020204030204" pitchFamily="34" charset="0"/>
                <a:cs typeface="Calibri" panose="020F050202020403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000" cap="all" spc="200" baseline="0">
                <a:solidFill>
                  <a:schemeClr val="tx2"/>
                </a:solidFill>
                <a:latin typeface="Calibri" panose="020F0502020204030204" pitchFamily="34" charset="0"/>
                <a:ea typeface="Open Sans" pitchFamily="2"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11279E8E-9217-4A60-9AF4-7831AABF7412}" type="datetime1">
              <a:rPr lang="fr-FR" smtClean="0"/>
              <a:pPr/>
              <a:t>28/01/2025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2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845734"/>
            <a:ext cx="4937760" cy="402336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C3E7A092-A145-417E-9F3B-F900B9BBECF4}" type="datetime1">
              <a:rPr lang="fr-FR" smtClean="0"/>
              <a:pPr/>
              <a:t>28/01/2025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
        <p:nvSpPr>
          <p:cNvPr id="9" name="Title Placeholder 1">
            <a:extLst>
              <a:ext uri="{FF2B5EF4-FFF2-40B4-BE49-F238E27FC236}">
                <a16:creationId xmlns:a16="http://schemas.microsoft.com/office/drawing/2014/main" id="{CEBBE192-A5C7-48A4-AB5A-05E32143B9E2}"/>
              </a:ext>
            </a:extLst>
          </p:cNvPr>
          <p:cNvSpPr>
            <a:spLocks noGrp="1"/>
          </p:cNvSpPr>
          <p:nvPr>
            <p:ph type="title"/>
          </p:nvPr>
        </p:nvSpPr>
        <p:spPr>
          <a:xfrm>
            <a:off x="257694" y="75439"/>
            <a:ext cx="10058400" cy="764494"/>
          </a:xfrm>
          <a:prstGeom prst="rect">
            <a:avLst/>
          </a:prstGeom>
        </p:spPr>
        <p:txBody>
          <a:bodyPr vert="horz" lIns="91440" tIns="45720" rIns="91440" bIns="45720" rtlCol="0" anchor="b">
            <a:normAutofit/>
          </a:bodyPr>
          <a:lstStyle>
            <a:lvl1pPr>
              <a:defRPr>
                <a:latin typeface="Calibri" panose="020F0502020204030204" pitchFamily="34" charset="0"/>
                <a:cs typeface="Calibri" panose="020F050202020403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181419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9469" y="1430416"/>
            <a:ext cx="4937760" cy="736282"/>
          </a:xfrm>
        </p:spPr>
        <p:txBody>
          <a:bodyPr lIns="91440" rIns="91440" anchor="ctr">
            <a:normAutofit/>
          </a:bodyPr>
          <a:lstStyle>
            <a:lvl1pPr marL="0" indent="0">
              <a:buNone/>
              <a:defRPr sz="2000" b="0" cap="all" baseline="0">
                <a:solidFill>
                  <a:schemeClr val="tx2"/>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919469" y="2166698"/>
            <a:ext cx="4937760" cy="33782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40109" y="1430416"/>
            <a:ext cx="4937760" cy="736282"/>
          </a:xfrm>
        </p:spPr>
        <p:txBody>
          <a:bodyPr lIns="91440" rIns="91440" anchor="ctr">
            <a:normAutofit/>
          </a:bodyPr>
          <a:lstStyle>
            <a:lvl1pPr marL="0" indent="0">
              <a:buNone/>
              <a:defRPr sz="2000" b="0" cap="all" baseline="0">
                <a:solidFill>
                  <a:schemeClr val="tx2"/>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40109" y="2166698"/>
            <a:ext cx="4937760" cy="33782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A49C8080-D18B-4EFA-8370-7973347B7D39}" type="datetime1">
              <a:rPr lang="fr-FR" smtClean="0"/>
              <a:pPr/>
              <a:t>28/01/2025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
        <p:nvSpPr>
          <p:cNvPr id="11" name="Title Placeholder 1">
            <a:extLst>
              <a:ext uri="{FF2B5EF4-FFF2-40B4-BE49-F238E27FC236}">
                <a16:creationId xmlns:a16="http://schemas.microsoft.com/office/drawing/2014/main" id="{732B5E78-CC4B-49B0-B345-6302A21B62FB}"/>
              </a:ext>
            </a:extLst>
          </p:cNvPr>
          <p:cNvSpPr>
            <a:spLocks noGrp="1"/>
          </p:cNvSpPr>
          <p:nvPr>
            <p:ph type="title"/>
          </p:nvPr>
        </p:nvSpPr>
        <p:spPr>
          <a:xfrm>
            <a:off x="257694" y="75439"/>
            <a:ext cx="10058400" cy="764494"/>
          </a:xfrm>
          <a:prstGeom prst="rect">
            <a:avLst/>
          </a:prstGeom>
        </p:spPr>
        <p:txBody>
          <a:bodyPr vert="horz" lIns="91440" tIns="45720" rIns="91440" bIns="45720" rtlCol="0" anchor="b">
            <a:normAutofit/>
          </a:bodyPr>
          <a:lstStyle>
            <a:lvl1pPr>
              <a:defRPr>
                <a:latin typeface="Calibri" panose="020F0502020204030204" pitchFamily="34" charset="0"/>
                <a:cs typeface="Calibri" panose="020F050202020403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32424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F7383C09-ABA9-481C-8B07-3C53E6A528B7}" type="datetime1">
              <a:rPr lang="fr-FR" smtClean="0"/>
              <a:pPr/>
              <a:t>28/01/2025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8110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AA0D810D-F54A-4F04-B432-DE4D4CB432B9}" type="datetime1">
              <a:rPr lang="fr-FR" smtClean="0"/>
              <a:pPr/>
              <a:t>28/01/2025</a:t>
            </a:fld>
            <a:endParaRPr lang="en-US" dirty="0"/>
          </a:p>
        </p:txBody>
      </p:sp>
      <p:sp>
        <p:nvSpPr>
          <p:cNvPr id="8" name="Footer Placeholder 7"/>
          <p:cNvSpPr>
            <a:spLocks noGrp="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2046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Calibri" panose="020F0502020204030204" pitchFamily="34" charset="0"/>
                <a:cs typeface="Calibri" panose="020F0502020204030204" pitchFamily="34" charset="0"/>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atin typeface="Calibri" panose="020F0502020204030204" pitchFamily="34" charset="0"/>
                <a:cs typeface="Calibri" panose="020F0502020204030204" pitchFamily="34" charset="0"/>
              </a:defRPr>
            </a:lvl1pPr>
          </a:lstStyle>
          <a:p>
            <a:fld id="{A3C16CD8-11F3-4997-9D23-989CB3F4CEC5}" type="datetime1">
              <a:rPr lang="fr-FR" smtClean="0"/>
              <a:pPr/>
              <a:t>28/01/2025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0293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latin typeface="Calibri" panose="020F0502020204030204" pitchFamily="34" charset="0"/>
              <a:cs typeface="Calibri" panose="020F0502020204030204" pitchFamily="34" charset="0"/>
            </a:endParaRPr>
          </a:p>
        </p:txBody>
      </p:sp>
      <p:sp>
        <p:nvSpPr>
          <p:cNvPr id="9" name="Rectangle 8"/>
          <p:cNvSpPr/>
          <p:nvPr/>
        </p:nvSpPr>
        <p:spPr>
          <a:xfrm>
            <a:off x="15" y="4915076"/>
            <a:ext cx="12188825" cy="64008"/>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latin typeface="Calibri" panose="020F0502020204030204" pitchFamily="34" charset="0"/>
                <a:cs typeface="Calibri" panose="020F0502020204030204" pitchFamily="34" charset="0"/>
              </a:defRPr>
            </a:lvl1pPr>
          </a:lstStyle>
          <a:p>
            <a:r>
              <a:rPr lang="fr-FR"/>
              <a:t>Modifiez le style du titre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4FF251AE-6E8B-45C3-93EE-0B81EDDD9AAD}" type="datetime1">
              <a:rPr lang="fr-FR" smtClean="0"/>
              <a:pPr/>
              <a:t>28/01/2025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4FAB73BC-B049-4115-A692-8D63A059BFB8}" type="slidenum">
              <a:rPr lang="en-US" smtClean="0"/>
              <a:pPr/>
              <a:t>‹N°›</a:t>
            </a:fld>
            <a:endParaRPr lang="en-US" dirty="0"/>
          </a:p>
        </p:txBody>
      </p:sp>
      <p:pic>
        <p:nvPicPr>
          <p:cNvPr id="10" name="Image 9">
            <a:extLst>
              <a:ext uri="{FF2B5EF4-FFF2-40B4-BE49-F238E27FC236}">
                <a16:creationId xmlns:a16="http://schemas.microsoft.com/office/drawing/2014/main" id="{9BC9017C-32AC-4C36-9E86-064B6D6B8B93}"/>
              </a:ext>
            </a:extLst>
          </p:cNvPr>
          <p:cNvPicPr>
            <a:picLocks noChangeAspect="1"/>
          </p:cNvPicPr>
          <p:nvPr userDrawn="1"/>
        </p:nvPicPr>
        <p:blipFill rotWithShape="1">
          <a:blip r:embed="rId2">
            <a:alphaModFix amt="35000"/>
          </a:blip>
          <a:srcRect t="35202" b="26120"/>
          <a:stretch/>
        </p:blipFill>
        <p:spPr>
          <a:xfrm>
            <a:off x="2462213" y="2638425"/>
            <a:ext cx="7267575" cy="1581150"/>
          </a:xfrm>
          <a:prstGeom prst="rect">
            <a:avLst/>
          </a:prstGeom>
        </p:spPr>
      </p:pic>
    </p:spTree>
    <p:extLst>
      <p:ext uri="{BB962C8B-B14F-4D97-AF65-F5344CB8AC3E}">
        <p14:creationId xmlns:p14="http://schemas.microsoft.com/office/powerpoint/2010/main" val="267904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7693" y="132970"/>
            <a:ext cx="10058400" cy="764494"/>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257693" y="1015433"/>
            <a:ext cx="11795761" cy="520236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D887C0-7671-4F32-ADE6-AA7054CCF87F}" type="datetime1">
              <a:rPr lang="fr-FR" smtClean="0"/>
              <a:t>28/01/2025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a:t>
            </a:fld>
            <a:endParaRPr lang="en-US" dirty="0"/>
          </a:p>
        </p:txBody>
      </p:sp>
      <p:cxnSp>
        <p:nvCxnSpPr>
          <p:cNvPr id="10" name="Straight Connector 9"/>
          <p:cNvCxnSpPr>
            <a:cxnSpLocks/>
          </p:cNvCxnSpPr>
          <p:nvPr/>
        </p:nvCxnSpPr>
        <p:spPr>
          <a:xfrm>
            <a:off x="257694" y="956448"/>
            <a:ext cx="117957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D498BA7D-8F1F-431D-B729-11230D30E26F}"/>
              </a:ext>
            </a:extLst>
          </p:cNvPr>
          <p:cNvPicPr>
            <a:picLocks noChangeAspect="1"/>
          </p:cNvPicPr>
          <p:nvPr userDrawn="1"/>
        </p:nvPicPr>
        <p:blipFill>
          <a:blip r:embed="rId13">
            <a:alphaModFix/>
          </a:blip>
          <a:stretch>
            <a:fillRect/>
          </a:stretch>
        </p:blipFill>
        <p:spPr>
          <a:xfrm>
            <a:off x="10769444" y="222279"/>
            <a:ext cx="1041556" cy="585876"/>
          </a:xfrm>
          <a:prstGeom prst="rect">
            <a:avLst/>
          </a:prstGeom>
        </p:spPr>
      </p:pic>
    </p:spTree>
    <p:extLst>
      <p:ext uri="{BB962C8B-B14F-4D97-AF65-F5344CB8AC3E}">
        <p14:creationId xmlns:p14="http://schemas.microsoft.com/office/powerpoint/2010/main" val="284865235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Open Sans" pitchFamily="2" charset="0"/>
          <a:ea typeface="Open Sans" pitchFamily="2" charset="0"/>
          <a:cs typeface="Open Sans" pitchFamily="2"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itchFamily="2" charset="0"/>
          <a:ea typeface="Open Sans" pitchFamily="2" charset="0"/>
          <a:cs typeface="Open Sans" pitchFamily="2"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lumMod val="75000"/>
              <a:lumOff val="25000"/>
            </a:schemeClr>
          </a:solidFill>
          <a:latin typeface="Open Sans" pitchFamily="2" charset="0"/>
          <a:ea typeface="Open Sans" pitchFamily="2" charset="0"/>
          <a:cs typeface="Open Sans" pitchFamily="2"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lumMod val="75000"/>
              <a:lumOff val="25000"/>
            </a:schemeClr>
          </a:solidFill>
          <a:latin typeface="Open Sans" pitchFamily="2" charset="0"/>
          <a:ea typeface="Open Sans" pitchFamily="2" charset="0"/>
          <a:cs typeface="Open Sans" pitchFamily="2"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lumMod val="75000"/>
              <a:lumOff val="25000"/>
            </a:schemeClr>
          </a:solidFill>
          <a:latin typeface="Open Sans" pitchFamily="2" charset="0"/>
          <a:ea typeface="Open Sans" pitchFamily="2" charset="0"/>
          <a:cs typeface="Open Sans" pitchFamily="2"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lumMod val="75000"/>
              <a:lumOff val="25000"/>
            </a:schemeClr>
          </a:solidFill>
          <a:latin typeface="Open Sans" pitchFamily="2" charset="0"/>
          <a:ea typeface="Open Sans" pitchFamily="2" charset="0"/>
          <a:cs typeface="Open Sans" pitchFamily="2"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pxhere.com/fr/photo/157033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xhere.com/en/photo/103142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pxhere.com/ko/photo/54774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commons.wikimedia.org/wiki/File:Deletion_icon.svg" TargetMode="External"/><Relationship Id="rId7" Type="http://schemas.openxmlformats.org/officeDocument/2006/relationships/hyperlink" Target="https://foto.wuestenigel.com/human-hand-writing-detox-on-whiteboar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mailto:contact@ackomas.com" TargetMode="External"/><Relationship Id="rId10" Type="http://schemas.openxmlformats.org/officeDocument/2006/relationships/image" Target="../media/image30.png"/><Relationship Id="rId4" Type="http://schemas.openxmlformats.org/officeDocument/2006/relationships/hyperlink" Target="https://creativecommons.org/licenses/by-sa/3.0/"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www.linkedin.com/in/jean-philippe-joubert-5a601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ackomas.com/" TargetMode="External"/><Relationship Id="rId5" Type="http://schemas.openxmlformats.org/officeDocument/2006/relationships/hyperlink" Target="mailto:jpjoubert@ackomas.com"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de/illustrations/checkliste-zu-tun-aktivit%C3%A4ten-boxen-1766064/"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fr/cible-observations-2486526/"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urses.lumenlearning.com/suny-esc-wm-englishcomposition1/chapter/issue-and-argument-defini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vgsilh.com/fr/607d8b/image/1226182.html" TargetMode="Externa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6448C-498E-436B-9456-92A7CF078B5B}"/>
              </a:ext>
            </a:extLst>
          </p:cNvPr>
          <p:cNvSpPr>
            <a:spLocks noGrp="1"/>
          </p:cNvSpPr>
          <p:nvPr>
            <p:ph type="ctrTitle"/>
          </p:nvPr>
        </p:nvSpPr>
        <p:spPr/>
        <p:txBody>
          <a:bodyPr/>
          <a:lstStyle/>
          <a:p>
            <a:r>
              <a:rPr lang="fr-FR" dirty="0">
                <a:latin typeface="Poppins" panose="00000500000000000000" pitchFamily="2" charset="0"/>
                <a:cs typeface="Poppins" panose="00000500000000000000" pitchFamily="2" charset="0"/>
              </a:rPr>
              <a:t>Saisir directement ses données dans EUDAMED?</a:t>
            </a:r>
          </a:p>
        </p:txBody>
      </p:sp>
      <p:sp>
        <p:nvSpPr>
          <p:cNvPr id="3" name="Sous-titre 2">
            <a:extLst>
              <a:ext uri="{FF2B5EF4-FFF2-40B4-BE49-F238E27FC236}">
                <a16:creationId xmlns:a16="http://schemas.microsoft.com/office/drawing/2014/main" id="{6DF2C71F-09A1-4F6F-9D41-AD51840FAB7C}"/>
              </a:ext>
            </a:extLst>
          </p:cNvPr>
          <p:cNvSpPr>
            <a:spLocks noGrp="1"/>
          </p:cNvSpPr>
          <p:nvPr>
            <p:ph type="subTitle" idx="1"/>
          </p:nvPr>
        </p:nvSpPr>
        <p:spPr/>
        <p:txBody>
          <a:bodyPr>
            <a:normAutofit fontScale="92500" lnSpcReduction="20000"/>
          </a:bodyPr>
          <a:lstStyle/>
          <a:p>
            <a:r>
              <a:rPr lang="fr-FR" dirty="0">
                <a:latin typeface="Poppins" panose="00000500000000000000" pitchFamily="2" charset="0"/>
                <a:cs typeface="Poppins" panose="00000500000000000000" pitchFamily="2" charset="0"/>
              </a:rPr>
              <a:t>Webinaires Ackomas 2/8</a:t>
            </a:r>
          </a:p>
          <a:p>
            <a:r>
              <a:rPr lang="fr-FR" dirty="0">
                <a:latin typeface="Poppins" panose="00000500000000000000" pitchFamily="2" charset="0"/>
                <a:cs typeface="Poppins" panose="00000500000000000000" pitchFamily="2" charset="0"/>
              </a:rPr>
              <a:t>Q1-2025 – Jeudi 30 janvier 2025</a:t>
            </a:r>
          </a:p>
          <a:p>
            <a:r>
              <a:rPr lang="fr-FR" dirty="0">
                <a:latin typeface="Poppins" panose="00000500000000000000" pitchFamily="2" charset="0"/>
                <a:cs typeface="Poppins" panose="00000500000000000000" pitchFamily="2" charset="0"/>
              </a:rPr>
              <a:t>Version Française</a:t>
            </a:r>
          </a:p>
        </p:txBody>
      </p:sp>
    </p:spTree>
    <p:extLst>
      <p:ext uri="{BB962C8B-B14F-4D97-AF65-F5344CB8AC3E}">
        <p14:creationId xmlns:p14="http://schemas.microsoft.com/office/powerpoint/2010/main" val="214291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6EB3-81CB-63A4-C398-73A776A011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4C2DD33-7C5B-1EE9-AC60-8FC519DEA88A}"/>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noProof="0" dirty="0">
                <a:latin typeface="Poppins" panose="00000500000000000000" pitchFamily="2" charset="0"/>
                <a:cs typeface="Poppins" panose="00000500000000000000" pitchFamily="2" charset="0"/>
              </a:rPr>
              <a:t>Etape 2 : </a:t>
            </a:r>
            <a:r>
              <a:rPr lang="fr-FR" sz="2400" b="1" dirty="0">
                <a:latin typeface="Poppins" panose="00000500000000000000" pitchFamily="2" charset="0"/>
                <a:cs typeface="Poppins" panose="00000500000000000000" pitchFamily="2" charset="0"/>
              </a:rPr>
              <a:t>Modifier des données dans EUDAMED (Exemple 3)</a:t>
            </a:r>
          </a:p>
        </p:txBody>
      </p:sp>
      <p:sp>
        <p:nvSpPr>
          <p:cNvPr id="11" name="Espace réservé du contenu 4">
            <a:extLst>
              <a:ext uri="{FF2B5EF4-FFF2-40B4-BE49-F238E27FC236}">
                <a16:creationId xmlns:a16="http://schemas.microsoft.com/office/drawing/2014/main" id="{7D2F0D80-F06D-5FAD-3460-E768082B86D8}"/>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graphicFrame>
        <p:nvGraphicFramePr>
          <p:cNvPr id="4" name="Tableau 3">
            <a:extLst>
              <a:ext uri="{FF2B5EF4-FFF2-40B4-BE49-F238E27FC236}">
                <a16:creationId xmlns:a16="http://schemas.microsoft.com/office/drawing/2014/main" id="{7C22C48E-AEDD-22F1-64F2-BEAB0C799E89}"/>
              </a:ext>
            </a:extLst>
          </p:cNvPr>
          <p:cNvGraphicFramePr>
            <a:graphicFrameLocks noGrp="1"/>
          </p:cNvGraphicFramePr>
          <p:nvPr>
            <p:extLst>
              <p:ext uri="{D42A27DB-BD31-4B8C-83A1-F6EECF244321}">
                <p14:modId xmlns:p14="http://schemas.microsoft.com/office/powerpoint/2010/main" val="4239004667"/>
              </p:ext>
            </p:extLst>
          </p:nvPr>
        </p:nvGraphicFramePr>
        <p:xfrm>
          <a:off x="380620" y="1265576"/>
          <a:ext cx="5739642" cy="4655195"/>
        </p:xfrm>
        <a:graphic>
          <a:graphicData uri="http://schemas.openxmlformats.org/drawingml/2006/table">
            <a:tbl>
              <a:tblPr firstRow="1" bandRow="1">
                <a:tableStyleId>{5C22544A-7EE6-4342-B048-85BDC9FD1C3A}</a:tableStyleId>
              </a:tblPr>
              <a:tblGrid>
                <a:gridCol w="5739642">
                  <a:extLst>
                    <a:ext uri="{9D8B030D-6E8A-4147-A177-3AD203B41FA5}">
                      <a16:colId xmlns:a16="http://schemas.microsoft.com/office/drawing/2014/main" val="3481361076"/>
                    </a:ext>
                  </a:extLst>
                </a:gridCol>
              </a:tblGrid>
              <a:tr h="222030">
                <a:tc>
                  <a:txBody>
                    <a:bodyPr/>
                    <a:lstStyle/>
                    <a:p>
                      <a:pPr algn="ctr"/>
                      <a:r>
                        <a:rPr lang="fr-FR" dirty="0"/>
                        <a:t>Plateforme EUDAMED (Modification)</a:t>
                      </a:r>
                    </a:p>
                  </a:txBody>
                  <a:tcPr/>
                </a:tc>
                <a:extLst>
                  <a:ext uri="{0D108BD9-81ED-4DB2-BD59-A6C34878D82A}">
                    <a16:rowId xmlns:a16="http://schemas.microsoft.com/office/drawing/2014/main" val="1277584083"/>
                  </a:ext>
                </a:extLst>
              </a:tr>
              <a:tr h="4289435">
                <a:tc>
                  <a:txBody>
                    <a:bodyPr/>
                    <a:lstStyle/>
                    <a:p>
                      <a:endParaRPr lang="fr-FR" dirty="0"/>
                    </a:p>
                  </a:txBody>
                  <a:tcPr/>
                </a:tc>
                <a:extLst>
                  <a:ext uri="{0D108BD9-81ED-4DB2-BD59-A6C34878D82A}">
                    <a16:rowId xmlns:a16="http://schemas.microsoft.com/office/drawing/2014/main" val="1332757856"/>
                  </a:ext>
                </a:extLst>
              </a:tr>
            </a:tbl>
          </a:graphicData>
        </a:graphic>
      </p:graphicFrame>
      <p:sp>
        <p:nvSpPr>
          <p:cNvPr id="8" name="ZoneTexte 7">
            <a:extLst>
              <a:ext uri="{FF2B5EF4-FFF2-40B4-BE49-F238E27FC236}">
                <a16:creationId xmlns:a16="http://schemas.microsoft.com/office/drawing/2014/main" id="{8D9391D4-1BD0-B859-0398-277199D09184}"/>
              </a:ext>
            </a:extLst>
          </p:cNvPr>
          <p:cNvSpPr txBox="1"/>
          <p:nvPr/>
        </p:nvSpPr>
        <p:spPr>
          <a:xfrm>
            <a:off x="6227707" y="1389439"/>
            <a:ext cx="5583673" cy="3416320"/>
          </a:xfrm>
          <a:prstGeom prst="rect">
            <a:avLst/>
          </a:prstGeom>
          <a:noFill/>
        </p:spPr>
        <p:txBody>
          <a:bodyPr wrap="square" rtlCol="0">
            <a:spAutoFit/>
          </a:bodyPr>
          <a:lstStyle/>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Un Basic UDI-DI et un UDI-DI a minima</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Possibilité de mettre à jour les pays et d’ajouter un UDI-DI de conditionnement</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Possibilité de créer une nouvelle version pour quelques attributs modifiables</a:t>
            </a:r>
          </a:p>
          <a:p>
            <a:pPr algn="just" defTabSz="914400">
              <a:spcBef>
                <a:spcPts val="1200"/>
              </a:spcBef>
              <a:spcAft>
                <a:spcPts val="200"/>
              </a:spcAft>
              <a:buClr>
                <a:schemeClr val="accent1"/>
              </a:buClr>
              <a:buSzPct val="100000"/>
            </a:pPr>
            <a:endParaRPr lang="fr-FR" sz="1600" b="1"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sz="1600"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b="1"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sz="1600" dirty="0">
              <a:latin typeface="Poppins" panose="00000500000000000000" pitchFamily="2" charset="0"/>
              <a:ea typeface="Open Sans" pitchFamily="2" charset="0"/>
              <a:cs typeface="Poppins" panose="00000500000000000000" pitchFamily="2" charset="0"/>
            </a:endParaRPr>
          </a:p>
        </p:txBody>
      </p:sp>
      <p:sp>
        <p:nvSpPr>
          <p:cNvPr id="13" name="ZoneTexte 12">
            <a:extLst>
              <a:ext uri="{FF2B5EF4-FFF2-40B4-BE49-F238E27FC236}">
                <a16:creationId xmlns:a16="http://schemas.microsoft.com/office/drawing/2014/main" id="{EA9BDF8F-B2F0-72FE-9BDD-64D003A5D521}"/>
              </a:ext>
            </a:extLst>
          </p:cNvPr>
          <p:cNvSpPr txBox="1"/>
          <p:nvPr/>
        </p:nvSpPr>
        <p:spPr>
          <a:xfrm>
            <a:off x="7187684" y="5330011"/>
            <a:ext cx="4623696" cy="646331"/>
          </a:xfrm>
          <a:prstGeom prst="rect">
            <a:avLst/>
          </a:prstGeom>
          <a:noFill/>
        </p:spPr>
        <p:txBody>
          <a:bodyPr wrap="square" rtlCol="0">
            <a:spAutoFit/>
          </a:bodyPr>
          <a:lstStyle/>
          <a:p>
            <a:r>
              <a:rPr lang="fr-FR" dirty="0">
                <a:solidFill>
                  <a:srgbClr val="FF0000"/>
                </a:solidFill>
              </a:rPr>
              <a:t>La saisie d’un seul UDI-DI prend du temps.</a:t>
            </a:r>
          </a:p>
        </p:txBody>
      </p:sp>
      <p:sp>
        <p:nvSpPr>
          <p:cNvPr id="14" name="Flèche : droite rayée 13">
            <a:extLst>
              <a:ext uri="{FF2B5EF4-FFF2-40B4-BE49-F238E27FC236}">
                <a16:creationId xmlns:a16="http://schemas.microsoft.com/office/drawing/2014/main" id="{46D363ED-6EAC-20BA-1C84-43B0A4F72961}"/>
              </a:ext>
            </a:extLst>
          </p:cNvPr>
          <p:cNvSpPr/>
          <p:nvPr/>
        </p:nvSpPr>
        <p:spPr>
          <a:xfrm>
            <a:off x="6272641" y="5341401"/>
            <a:ext cx="887730" cy="64633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FFF97E6E-0E75-E96D-D5B8-B36E947152C4}"/>
              </a:ext>
            </a:extLst>
          </p:cNvPr>
          <p:cNvPicPr>
            <a:picLocks noChangeAspect="1"/>
          </p:cNvPicPr>
          <p:nvPr/>
        </p:nvPicPr>
        <p:blipFill>
          <a:blip r:embed="rId3"/>
          <a:stretch>
            <a:fillRect/>
          </a:stretch>
        </p:blipFill>
        <p:spPr>
          <a:xfrm>
            <a:off x="450231" y="1702217"/>
            <a:ext cx="3849395" cy="1136030"/>
          </a:xfrm>
          <a:prstGeom prst="rect">
            <a:avLst/>
          </a:prstGeom>
        </p:spPr>
      </p:pic>
      <p:pic>
        <p:nvPicPr>
          <p:cNvPr id="15" name="Image 14">
            <a:extLst>
              <a:ext uri="{FF2B5EF4-FFF2-40B4-BE49-F238E27FC236}">
                <a16:creationId xmlns:a16="http://schemas.microsoft.com/office/drawing/2014/main" id="{E9DCB525-C5EC-FD08-B954-1BFC5D710A96}"/>
              </a:ext>
            </a:extLst>
          </p:cNvPr>
          <p:cNvPicPr>
            <a:picLocks noChangeAspect="1"/>
          </p:cNvPicPr>
          <p:nvPr/>
        </p:nvPicPr>
        <p:blipFill>
          <a:blip r:embed="rId4"/>
          <a:stretch>
            <a:fillRect/>
          </a:stretch>
        </p:blipFill>
        <p:spPr>
          <a:xfrm>
            <a:off x="450231" y="2891985"/>
            <a:ext cx="4170103" cy="1922278"/>
          </a:xfrm>
          <a:prstGeom prst="rect">
            <a:avLst/>
          </a:prstGeom>
        </p:spPr>
      </p:pic>
      <p:pic>
        <p:nvPicPr>
          <p:cNvPr id="17" name="Image 16">
            <a:extLst>
              <a:ext uri="{FF2B5EF4-FFF2-40B4-BE49-F238E27FC236}">
                <a16:creationId xmlns:a16="http://schemas.microsoft.com/office/drawing/2014/main" id="{F018F5BA-42F5-FFFC-0388-C0C6A265ADE9}"/>
              </a:ext>
            </a:extLst>
          </p:cNvPr>
          <p:cNvPicPr>
            <a:picLocks noChangeAspect="1"/>
          </p:cNvPicPr>
          <p:nvPr/>
        </p:nvPicPr>
        <p:blipFill>
          <a:blip r:embed="rId5"/>
          <a:stretch>
            <a:fillRect/>
          </a:stretch>
        </p:blipFill>
        <p:spPr>
          <a:xfrm>
            <a:off x="450231" y="4868001"/>
            <a:ext cx="5232850" cy="924017"/>
          </a:xfrm>
          <a:prstGeom prst="rect">
            <a:avLst/>
          </a:prstGeom>
        </p:spPr>
      </p:pic>
      <p:sp>
        <p:nvSpPr>
          <p:cNvPr id="20" name="Rectangle : coins arrondis 19">
            <a:extLst>
              <a:ext uri="{FF2B5EF4-FFF2-40B4-BE49-F238E27FC236}">
                <a16:creationId xmlns:a16="http://schemas.microsoft.com/office/drawing/2014/main" id="{6A19490C-1A8A-A56D-258C-4D0033806922}"/>
              </a:ext>
            </a:extLst>
          </p:cNvPr>
          <p:cNvSpPr/>
          <p:nvPr/>
        </p:nvSpPr>
        <p:spPr>
          <a:xfrm>
            <a:off x="450231" y="1702216"/>
            <a:ext cx="3849394" cy="924017"/>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83B3C92E-E6A3-6089-E2A1-DE9AF77C1862}"/>
              </a:ext>
            </a:extLst>
          </p:cNvPr>
          <p:cNvSpPr/>
          <p:nvPr/>
        </p:nvSpPr>
        <p:spPr>
          <a:xfrm>
            <a:off x="3735420" y="2876259"/>
            <a:ext cx="884913" cy="398629"/>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 coins arrondis 21">
            <a:extLst>
              <a:ext uri="{FF2B5EF4-FFF2-40B4-BE49-F238E27FC236}">
                <a16:creationId xmlns:a16="http://schemas.microsoft.com/office/drawing/2014/main" id="{8D52FF77-A607-9591-2E90-8E2735852BC7}"/>
              </a:ext>
            </a:extLst>
          </p:cNvPr>
          <p:cNvSpPr/>
          <p:nvPr/>
        </p:nvSpPr>
        <p:spPr>
          <a:xfrm>
            <a:off x="2365528" y="4418786"/>
            <a:ext cx="2254805" cy="398629"/>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70FE84C3-7B0E-C899-5C2A-A73689B880D3}"/>
              </a:ext>
            </a:extLst>
          </p:cNvPr>
          <p:cNvSpPr/>
          <p:nvPr/>
        </p:nvSpPr>
        <p:spPr>
          <a:xfrm>
            <a:off x="4461702" y="4901298"/>
            <a:ext cx="1221380" cy="281292"/>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503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A69D-0DA6-96B6-AE51-67B066036A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5B1535-2363-B197-67FB-1DA655059918}"/>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noProof="0" dirty="0">
                <a:latin typeface="Poppins" panose="00000500000000000000" pitchFamily="2" charset="0"/>
                <a:cs typeface="Poppins" panose="00000500000000000000" pitchFamily="2" charset="0"/>
              </a:rPr>
              <a:t>Etape 3 : </a:t>
            </a:r>
            <a:r>
              <a:rPr lang="fr-FR" sz="2400" b="1" dirty="0">
                <a:latin typeface="Poppins" panose="00000500000000000000" pitchFamily="2" charset="0"/>
                <a:cs typeface="Poppins" panose="00000500000000000000" pitchFamily="2" charset="0"/>
              </a:rPr>
              <a:t>Contrôler ses données dans EUDAMED (Exemple 3)</a:t>
            </a:r>
          </a:p>
        </p:txBody>
      </p:sp>
      <p:sp>
        <p:nvSpPr>
          <p:cNvPr id="11" name="Espace réservé du contenu 4">
            <a:extLst>
              <a:ext uri="{FF2B5EF4-FFF2-40B4-BE49-F238E27FC236}">
                <a16:creationId xmlns:a16="http://schemas.microsoft.com/office/drawing/2014/main" id="{E40CE547-19D7-897F-EE03-15D38976B82E}"/>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graphicFrame>
        <p:nvGraphicFramePr>
          <p:cNvPr id="4" name="Tableau 3">
            <a:extLst>
              <a:ext uri="{FF2B5EF4-FFF2-40B4-BE49-F238E27FC236}">
                <a16:creationId xmlns:a16="http://schemas.microsoft.com/office/drawing/2014/main" id="{F2FD791E-D9E7-B10F-4587-349013437A0D}"/>
              </a:ext>
            </a:extLst>
          </p:cNvPr>
          <p:cNvGraphicFramePr>
            <a:graphicFrameLocks noGrp="1"/>
          </p:cNvGraphicFramePr>
          <p:nvPr>
            <p:extLst>
              <p:ext uri="{D42A27DB-BD31-4B8C-83A1-F6EECF244321}">
                <p14:modId xmlns:p14="http://schemas.microsoft.com/office/powerpoint/2010/main" val="2566379508"/>
              </p:ext>
            </p:extLst>
          </p:nvPr>
        </p:nvGraphicFramePr>
        <p:xfrm>
          <a:off x="380620" y="1265576"/>
          <a:ext cx="5739642" cy="4655195"/>
        </p:xfrm>
        <a:graphic>
          <a:graphicData uri="http://schemas.openxmlformats.org/drawingml/2006/table">
            <a:tbl>
              <a:tblPr firstRow="1" bandRow="1">
                <a:tableStyleId>{5C22544A-7EE6-4342-B048-85BDC9FD1C3A}</a:tableStyleId>
              </a:tblPr>
              <a:tblGrid>
                <a:gridCol w="5739642">
                  <a:extLst>
                    <a:ext uri="{9D8B030D-6E8A-4147-A177-3AD203B41FA5}">
                      <a16:colId xmlns:a16="http://schemas.microsoft.com/office/drawing/2014/main" val="3481361076"/>
                    </a:ext>
                  </a:extLst>
                </a:gridCol>
              </a:tblGrid>
              <a:tr h="222030">
                <a:tc>
                  <a:txBody>
                    <a:bodyPr/>
                    <a:lstStyle/>
                    <a:p>
                      <a:pPr algn="ctr"/>
                      <a:r>
                        <a:rPr lang="fr-FR" dirty="0"/>
                        <a:t>Plateforme EUDAMED (Affichage)</a:t>
                      </a:r>
                    </a:p>
                  </a:txBody>
                  <a:tcPr/>
                </a:tc>
                <a:extLst>
                  <a:ext uri="{0D108BD9-81ED-4DB2-BD59-A6C34878D82A}">
                    <a16:rowId xmlns:a16="http://schemas.microsoft.com/office/drawing/2014/main" val="1277584083"/>
                  </a:ext>
                </a:extLst>
              </a:tr>
              <a:tr h="4289435">
                <a:tc>
                  <a:txBody>
                    <a:bodyPr/>
                    <a:lstStyle/>
                    <a:p>
                      <a:endParaRPr lang="fr-FR" dirty="0"/>
                    </a:p>
                  </a:txBody>
                  <a:tcPr/>
                </a:tc>
                <a:extLst>
                  <a:ext uri="{0D108BD9-81ED-4DB2-BD59-A6C34878D82A}">
                    <a16:rowId xmlns:a16="http://schemas.microsoft.com/office/drawing/2014/main" val="1332757856"/>
                  </a:ext>
                </a:extLst>
              </a:tr>
            </a:tbl>
          </a:graphicData>
        </a:graphic>
      </p:graphicFrame>
      <p:sp>
        <p:nvSpPr>
          <p:cNvPr id="8" name="ZoneTexte 7">
            <a:extLst>
              <a:ext uri="{FF2B5EF4-FFF2-40B4-BE49-F238E27FC236}">
                <a16:creationId xmlns:a16="http://schemas.microsoft.com/office/drawing/2014/main" id="{1114F8CD-CC5A-E5C4-2B24-93B9FA40492B}"/>
              </a:ext>
            </a:extLst>
          </p:cNvPr>
          <p:cNvSpPr txBox="1"/>
          <p:nvPr/>
        </p:nvSpPr>
        <p:spPr>
          <a:xfrm>
            <a:off x="6227707" y="1389439"/>
            <a:ext cx="5583673" cy="3842077"/>
          </a:xfrm>
          <a:prstGeom prst="rect">
            <a:avLst/>
          </a:prstGeom>
          <a:noFill/>
        </p:spPr>
        <p:txBody>
          <a:bodyPr wrap="square" rtlCol="0">
            <a:spAutoFit/>
          </a:bodyPr>
          <a:lstStyle/>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Possibilité d’afficher ses données (par acteur)</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Filtres disponibles pour sélectionner des enregistrements et limiter leur nombre</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Possibilité d’exporter ses données de la base de données Eudamed sous format XML (pas Excel)</a:t>
            </a:r>
            <a:endParaRPr lang="fr-FR" sz="1400" dirty="0">
              <a:latin typeface="Poppins" panose="00000500000000000000" pitchFamily="2" charset="0"/>
              <a:ea typeface="Open Sans" pitchFamily="2" charset="0"/>
              <a:cs typeface="Poppins" panose="00000500000000000000" pitchFamily="2" charset="0"/>
            </a:endParaRPr>
          </a:p>
          <a:p>
            <a:pPr marL="800100" lvl="1" indent="-342900" algn="just" defTabSz="914400">
              <a:spcBef>
                <a:spcPts val="1200"/>
              </a:spcBef>
              <a:spcAft>
                <a:spcPts val="200"/>
              </a:spcAft>
              <a:buClr>
                <a:schemeClr val="accent1"/>
              </a:buClr>
              <a:buSzPct val="100000"/>
              <a:buFont typeface="Wingdings" panose="05000000000000000000" pitchFamily="2" charset="2"/>
              <a:buChar char="§"/>
            </a:pPr>
            <a:endParaRPr lang="fr-FR" sz="1600" b="1" dirty="0">
              <a:latin typeface="Poppins" panose="00000500000000000000" pitchFamily="2" charset="0"/>
              <a:ea typeface="Open Sans" pitchFamily="2" charset="0"/>
              <a:cs typeface="Poppins" panose="00000500000000000000" pitchFamily="2" charset="0"/>
            </a:endParaRPr>
          </a:p>
          <a:p>
            <a:pPr algn="just" defTabSz="914400">
              <a:spcBef>
                <a:spcPts val="1200"/>
              </a:spcBef>
              <a:spcAft>
                <a:spcPts val="200"/>
              </a:spcAft>
              <a:buClr>
                <a:schemeClr val="accent1"/>
              </a:buClr>
              <a:buSzPct val="100000"/>
            </a:pPr>
            <a:endParaRPr lang="fr-FR" sz="1600" b="1"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sz="1600"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b="1"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sz="1600" dirty="0">
              <a:latin typeface="Poppins" panose="00000500000000000000" pitchFamily="2" charset="0"/>
              <a:ea typeface="Open Sans" pitchFamily="2" charset="0"/>
              <a:cs typeface="Poppins" panose="00000500000000000000" pitchFamily="2" charset="0"/>
            </a:endParaRPr>
          </a:p>
        </p:txBody>
      </p:sp>
      <p:sp>
        <p:nvSpPr>
          <p:cNvPr id="13" name="ZoneTexte 12">
            <a:extLst>
              <a:ext uri="{FF2B5EF4-FFF2-40B4-BE49-F238E27FC236}">
                <a16:creationId xmlns:a16="http://schemas.microsoft.com/office/drawing/2014/main" id="{6D2CE420-0340-056C-B18C-1B8A60009DD2}"/>
              </a:ext>
            </a:extLst>
          </p:cNvPr>
          <p:cNvSpPr txBox="1"/>
          <p:nvPr/>
        </p:nvSpPr>
        <p:spPr>
          <a:xfrm>
            <a:off x="7187684" y="5330011"/>
            <a:ext cx="4623696" cy="646331"/>
          </a:xfrm>
          <a:prstGeom prst="rect">
            <a:avLst/>
          </a:prstGeom>
          <a:noFill/>
        </p:spPr>
        <p:txBody>
          <a:bodyPr wrap="square" rtlCol="0">
            <a:spAutoFit/>
          </a:bodyPr>
          <a:lstStyle/>
          <a:p>
            <a:r>
              <a:rPr lang="fr-FR" dirty="0">
                <a:solidFill>
                  <a:srgbClr val="FF0000"/>
                </a:solidFill>
              </a:rPr>
              <a:t>Le contrôle a posteriori est indispensable pour corriger les erreurs de saisie</a:t>
            </a:r>
          </a:p>
        </p:txBody>
      </p:sp>
      <p:sp>
        <p:nvSpPr>
          <p:cNvPr id="14" name="Flèche : droite rayée 13">
            <a:extLst>
              <a:ext uri="{FF2B5EF4-FFF2-40B4-BE49-F238E27FC236}">
                <a16:creationId xmlns:a16="http://schemas.microsoft.com/office/drawing/2014/main" id="{D57F746E-214A-CD56-6905-0A4892576FA6}"/>
              </a:ext>
            </a:extLst>
          </p:cNvPr>
          <p:cNvSpPr/>
          <p:nvPr/>
        </p:nvSpPr>
        <p:spPr>
          <a:xfrm>
            <a:off x="6272641" y="5341401"/>
            <a:ext cx="887730" cy="64633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5D2C4584-8EC9-3400-A098-0CC8E3AC9799}"/>
              </a:ext>
            </a:extLst>
          </p:cNvPr>
          <p:cNvPicPr>
            <a:picLocks noChangeAspect="1"/>
          </p:cNvPicPr>
          <p:nvPr/>
        </p:nvPicPr>
        <p:blipFill>
          <a:blip r:embed="rId3"/>
          <a:stretch>
            <a:fillRect/>
          </a:stretch>
        </p:blipFill>
        <p:spPr>
          <a:xfrm>
            <a:off x="460970" y="1693033"/>
            <a:ext cx="4488260" cy="2022743"/>
          </a:xfrm>
          <a:prstGeom prst="rect">
            <a:avLst/>
          </a:prstGeom>
        </p:spPr>
      </p:pic>
      <p:pic>
        <p:nvPicPr>
          <p:cNvPr id="18" name="Image 17">
            <a:extLst>
              <a:ext uri="{FF2B5EF4-FFF2-40B4-BE49-F238E27FC236}">
                <a16:creationId xmlns:a16="http://schemas.microsoft.com/office/drawing/2014/main" id="{526E1476-5809-AA87-2E5B-86567492D4FC}"/>
              </a:ext>
            </a:extLst>
          </p:cNvPr>
          <p:cNvPicPr>
            <a:picLocks noChangeAspect="1"/>
          </p:cNvPicPr>
          <p:nvPr/>
        </p:nvPicPr>
        <p:blipFill>
          <a:blip r:embed="rId4"/>
          <a:stretch>
            <a:fillRect/>
          </a:stretch>
        </p:blipFill>
        <p:spPr>
          <a:xfrm>
            <a:off x="1975918" y="3810074"/>
            <a:ext cx="4114936" cy="2022743"/>
          </a:xfrm>
          <a:prstGeom prst="rect">
            <a:avLst/>
          </a:prstGeom>
        </p:spPr>
      </p:pic>
      <p:sp>
        <p:nvSpPr>
          <p:cNvPr id="25" name="Rectangle : coins arrondis 24">
            <a:extLst>
              <a:ext uri="{FF2B5EF4-FFF2-40B4-BE49-F238E27FC236}">
                <a16:creationId xmlns:a16="http://schemas.microsoft.com/office/drawing/2014/main" id="{513045B7-2A59-C171-7D3B-312780AB2C5D}"/>
              </a:ext>
            </a:extLst>
          </p:cNvPr>
          <p:cNvSpPr/>
          <p:nvPr/>
        </p:nvSpPr>
        <p:spPr>
          <a:xfrm>
            <a:off x="460970" y="1800433"/>
            <a:ext cx="2058494" cy="398629"/>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 coins arrondis 25">
            <a:extLst>
              <a:ext uri="{FF2B5EF4-FFF2-40B4-BE49-F238E27FC236}">
                <a16:creationId xmlns:a16="http://schemas.microsoft.com/office/drawing/2014/main" id="{9703ECB9-F724-FF63-5AFA-C0BBBDED0C70}"/>
              </a:ext>
            </a:extLst>
          </p:cNvPr>
          <p:cNvSpPr/>
          <p:nvPr/>
        </p:nvSpPr>
        <p:spPr>
          <a:xfrm>
            <a:off x="2519464" y="4150329"/>
            <a:ext cx="632298" cy="398629"/>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7554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5FCC5-AB7B-6F3D-B217-1F50205A3A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C00724-A591-FD17-5BCF-05D09639D494}"/>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noProof="0" dirty="0">
                <a:latin typeface="Poppins" panose="00000500000000000000" pitchFamily="2" charset="0"/>
                <a:cs typeface="Poppins" panose="00000500000000000000" pitchFamily="2" charset="0"/>
              </a:rPr>
              <a:t>Quelques retours d’expérience </a:t>
            </a:r>
            <a:endParaRPr lang="fr-FR" sz="2400" b="1" dirty="0">
              <a:latin typeface="Poppins" panose="00000500000000000000" pitchFamily="2" charset="0"/>
              <a:cs typeface="Poppins" panose="00000500000000000000" pitchFamily="2" charset="0"/>
            </a:endParaRPr>
          </a:p>
        </p:txBody>
      </p:sp>
      <p:sp>
        <p:nvSpPr>
          <p:cNvPr id="10" name="ZoneTexte 9">
            <a:extLst>
              <a:ext uri="{FF2B5EF4-FFF2-40B4-BE49-F238E27FC236}">
                <a16:creationId xmlns:a16="http://schemas.microsoft.com/office/drawing/2014/main" id="{2D7ED57E-99A6-E5C0-B850-2B9E7F185272}"/>
              </a:ext>
            </a:extLst>
          </p:cNvPr>
          <p:cNvSpPr txBox="1"/>
          <p:nvPr/>
        </p:nvSpPr>
        <p:spPr>
          <a:xfrm>
            <a:off x="4657725" y="1238657"/>
            <a:ext cx="6439766" cy="2848729"/>
          </a:xfrm>
          <a:prstGeom prst="rect">
            <a:avLst/>
          </a:prstGeom>
          <a:noFill/>
        </p:spPr>
        <p:txBody>
          <a:bodyPr wrap="square" rtlCol="0">
            <a:spAutoFit/>
          </a:bodyPr>
          <a:lstStyle/>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Interface peu intuitive </a:t>
            </a:r>
            <a:r>
              <a:rPr lang="fr-FR" sz="1400" dirty="0"/>
              <a:t>(enquête EUDAMED du 26 juin 2024)</a:t>
            </a:r>
            <a:endParaRPr lang="fr-FR" sz="1600" dirty="0"/>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Attributs obligatoires mis en évidence</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Passage obligé sur tous les attributs</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Saisie sur plusieurs écrans</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Difficulté à suivre le flux</a:t>
            </a:r>
          </a:p>
        </p:txBody>
      </p:sp>
      <p:sp>
        <p:nvSpPr>
          <p:cNvPr id="11" name="Espace réservé du contenu 4">
            <a:extLst>
              <a:ext uri="{FF2B5EF4-FFF2-40B4-BE49-F238E27FC236}">
                <a16:creationId xmlns:a16="http://schemas.microsoft.com/office/drawing/2014/main" id="{1D0C80D8-7B55-1FAA-BA5F-CF6B28E1EE47}"/>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pic>
        <p:nvPicPr>
          <p:cNvPr id="4" name="Image 3" descr="Une image contenant fournitures de bureau, Article de bureau, papeterie, écriture manuscrite&#10;&#10;Description générée automatiquement">
            <a:extLst>
              <a:ext uri="{FF2B5EF4-FFF2-40B4-BE49-F238E27FC236}">
                <a16:creationId xmlns:a16="http://schemas.microsoft.com/office/drawing/2014/main" id="{C2CF0D47-97F1-2DF7-460E-2BA1E08368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193" y="1272865"/>
            <a:ext cx="1799811" cy="1204598"/>
          </a:xfrm>
          <a:prstGeom prst="rect">
            <a:avLst/>
          </a:prstGeom>
        </p:spPr>
      </p:pic>
      <p:pic>
        <p:nvPicPr>
          <p:cNvPr id="7" name="Image 6">
            <a:extLst>
              <a:ext uri="{FF2B5EF4-FFF2-40B4-BE49-F238E27FC236}">
                <a16:creationId xmlns:a16="http://schemas.microsoft.com/office/drawing/2014/main" id="{023B61A2-7B4E-9FF5-065B-6CE7619A6DCE}"/>
              </a:ext>
            </a:extLst>
          </p:cNvPr>
          <p:cNvPicPr>
            <a:picLocks noChangeAspect="1"/>
          </p:cNvPicPr>
          <p:nvPr/>
        </p:nvPicPr>
        <p:blipFill>
          <a:blip r:embed="rId5"/>
          <a:stretch>
            <a:fillRect/>
          </a:stretch>
        </p:blipFill>
        <p:spPr>
          <a:xfrm>
            <a:off x="0" y="2562152"/>
            <a:ext cx="4657725" cy="2529125"/>
          </a:xfrm>
          <a:prstGeom prst="rect">
            <a:avLst/>
          </a:prstGeom>
        </p:spPr>
      </p:pic>
    </p:spTree>
    <p:extLst>
      <p:ext uri="{BB962C8B-B14F-4D97-AF65-F5344CB8AC3E}">
        <p14:creationId xmlns:p14="http://schemas.microsoft.com/office/powerpoint/2010/main" val="422591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18AF4-1514-02B2-469F-E18D15A8E20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55BCDCF-66C4-B7AE-0836-C09FEB92567E}"/>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manuellement ses données dans EUDAMED</a:t>
            </a:r>
            <a:br>
              <a:rPr lang="fr-FR" sz="2400" b="1" noProof="0" dirty="0">
                <a:latin typeface="Poppins" panose="00000500000000000000" pitchFamily="2" charset="0"/>
                <a:cs typeface="Poppins" panose="00000500000000000000" pitchFamily="2" charset="0"/>
              </a:rPr>
            </a:br>
            <a:r>
              <a:rPr lang="fr-FR" sz="2400" b="1" noProof="0" dirty="0">
                <a:latin typeface="Poppins" panose="00000500000000000000" pitchFamily="2" charset="0"/>
                <a:cs typeface="Poppins" panose="00000500000000000000" pitchFamily="2" charset="0"/>
              </a:rPr>
              <a:t>Pourquoi une telle solution n’est-elle généralement pas viable?</a:t>
            </a:r>
            <a:endParaRPr lang="fr-FR" sz="2400" b="1" dirty="0">
              <a:latin typeface="Poppins" panose="00000500000000000000" pitchFamily="2" charset="0"/>
              <a:cs typeface="Poppins" panose="00000500000000000000" pitchFamily="2" charset="0"/>
            </a:endParaRPr>
          </a:p>
        </p:txBody>
      </p:sp>
      <p:pic>
        <p:nvPicPr>
          <p:cNvPr id="4" name="Image 3" descr="Une image contenant plein air, arbre, texte, ciel&#10;&#10;Description générée automatiquement">
            <a:extLst>
              <a:ext uri="{FF2B5EF4-FFF2-40B4-BE49-F238E27FC236}">
                <a16:creationId xmlns:a16="http://schemas.microsoft.com/office/drawing/2014/main" id="{47153B2D-CEA1-2A83-1EFC-B4BB260313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8140" y="1272865"/>
            <a:ext cx="1714500" cy="1143000"/>
          </a:xfrm>
          <a:prstGeom prst="rect">
            <a:avLst/>
          </a:prstGeom>
        </p:spPr>
      </p:pic>
      <p:sp>
        <p:nvSpPr>
          <p:cNvPr id="9" name="Espace réservé du contenu 4">
            <a:extLst>
              <a:ext uri="{FF2B5EF4-FFF2-40B4-BE49-F238E27FC236}">
                <a16:creationId xmlns:a16="http://schemas.microsoft.com/office/drawing/2014/main" id="{E2B4E410-88CE-51C4-3AEE-77C36CF91CCA}"/>
              </a:ext>
            </a:extLst>
          </p:cNvPr>
          <p:cNvSpPr>
            <a:spLocks noGrp="1"/>
          </p:cNvSpPr>
          <p:nvPr>
            <p:ph idx="1"/>
          </p:nvPr>
        </p:nvSpPr>
        <p:spPr>
          <a:xfrm>
            <a:off x="2438400" y="2011145"/>
            <a:ext cx="8676640" cy="2377975"/>
          </a:xfrm>
        </p:spPr>
        <p:txBody>
          <a:bodyPr>
            <a:normAutofit lnSpcReduction="10000"/>
          </a:bodyPr>
          <a:lstStyle/>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Multiplication des bases de données règlementaires dans le monde</a:t>
            </a:r>
          </a:p>
          <a:p>
            <a:pPr marL="635508" lvl="1" indent="-342900" algn="just">
              <a:lnSpc>
                <a:spcPct val="150000"/>
              </a:lnSpc>
              <a:buFont typeface="Wingdings" panose="05000000000000000000" pitchFamily="2" charset="2"/>
              <a:buChar char="§"/>
            </a:pPr>
            <a:r>
              <a:rPr lang="fr-FR" sz="1600" dirty="0">
                <a:latin typeface="Poppins" panose="00000500000000000000" pitchFamily="2" charset="0"/>
                <a:cs typeface="Poppins" panose="00000500000000000000" pitchFamily="2" charset="0"/>
              </a:rPr>
              <a:t>La mise à jour des bases de données est une condition de mise sur un marché</a:t>
            </a:r>
          </a:p>
          <a:p>
            <a:pPr marL="635508" lvl="1" indent="-342900" algn="just">
              <a:lnSpc>
                <a:spcPct val="150000"/>
              </a:lnSpc>
              <a:buFont typeface="Wingdings" panose="05000000000000000000" pitchFamily="2" charset="2"/>
              <a:buChar char="§"/>
            </a:pPr>
            <a:r>
              <a:rPr lang="fr-FR" sz="1600" dirty="0">
                <a:latin typeface="Poppins" panose="00000500000000000000" pitchFamily="2" charset="0"/>
                <a:cs typeface="Poppins" panose="00000500000000000000" pitchFamily="2" charset="0"/>
              </a:rPr>
              <a:t>Les attributs et les règles ne sont pas identiques à tous les pays</a:t>
            </a:r>
          </a:p>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Intégrité des données </a:t>
            </a:r>
          </a:p>
          <a:p>
            <a:pPr marL="635508" lvl="1" indent="-342900" algn="just">
              <a:lnSpc>
                <a:spcPct val="150000"/>
              </a:lnSpc>
              <a:buFont typeface="Wingdings" panose="05000000000000000000" pitchFamily="2" charset="2"/>
              <a:buChar char="§"/>
            </a:pPr>
            <a:r>
              <a:rPr lang="fr-FR" sz="1600" dirty="0">
                <a:latin typeface="Poppins" panose="00000500000000000000" pitchFamily="2" charset="0"/>
                <a:cs typeface="Poppins" panose="00000500000000000000" pitchFamily="2" charset="0"/>
              </a:rPr>
              <a:t>ALCOA+</a:t>
            </a: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p:txBody>
      </p:sp>
      <p:sp>
        <p:nvSpPr>
          <p:cNvPr id="10" name="ZoneTexte 9">
            <a:extLst>
              <a:ext uri="{FF2B5EF4-FFF2-40B4-BE49-F238E27FC236}">
                <a16:creationId xmlns:a16="http://schemas.microsoft.com/office/drawing/2014/main" id="{2A295AA0-6DD4-EF0C-62F7-695B348A2087}"/>
              </a:ext>
            </a:extLst>
          </p:cNvPr>
          <p:cNvSpPr txBox="1"/>
          <p:nvPr/>
        </p:nvSpPr>
        <p:spPr>
          <a:xfrm>
            <a:off x="2438400" y="1272865"/>
            <a:ext cx="8938665" cy="461665"/>
          </a:xfrm>
          <a:prstGeom prst="rect">
            <a:avLst/>
          </a:prstGeom>
          <a:noFill/>
        </p:spPr>
        <p:txBody>
          <a:bodyPr wrap="none" rtlCol="0">
            <a:spAutoFit/>
          </a:bodyPr>
          <a:lstStyle/>
          <a:p>
            <a:r>
              <a:rPr lang="fr-FR" sz="2400" b="1" dirty="0">
                <a:solidFill>
                  <a:srgbClr val="139D89"/>
                </a:solidFill>
                <a:latin typeface="Poppins" panose="00000500000000000000" pitchFamily="2" charset="0"/>
                <a:cs typeface="Poppins" panose="00000500000000000000" pitchFamily="2" charset="0"/>
              </a:rPr>
              <a:t>Exigences règlementaires croissantes, sécurité renforcée</a:t>
            </a:r>
          </a:p>
        </p:txBody>
      </p:sp>
      <p:sp>
        <p:nvSpPr>
          <p:cNvPr id="11" name="Espace réservé du contenu 4">
            <a:extLst>
              <a:ext uri="{FF2B5EF4-FFF2-40B4-BE49-F238E27FC236}">
                <a16:creationId xmlns:a16="http://schemas.microsoft.com/office/drawing/2014/main" id="{6C7B5244-E86B-40BF-924D-2416C9FC7093}"/>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sp>
        <p:nvSpPr>
          <p:cNvPr id="3" name="ZoneTexte 2">
            <a:extLst>
              <a:ext uri="{FF2B5EF4-FFF2-40B4-BE49-F238E27FC236}">
                <a16:creationId xmlns:a16="http://schemas.microsoft.com/office/drawing/2014/main" id="{2286DE01-AF08-AB72-767F-5B7444BCE902}"/>
              </a:ext>
            </a:extLst>
          </p:cNvPr>
          <p:cNvSpPr txBox="1"/>
          <p:nvPr/>
        </p:nvSpPr>
        <p:spPr>
          <a:xfrm>
            <a:off x="1409701" y="5585135"/>
            <a:ext cx="10355579" cy="369332"/>
          </a:xfrm>
          <a:prstGeom prst="rect">
            <a:avLst/>
          </a:prstGeom>
          <a:noFill/>
        </p:spPr>
        <p:txBody>
          <a:bodyPr wrap="square" rtlCol="0">
            <a:spAutoFit/>
          </a:bodyPr>
          <a:lstStyle/>
          <a:p>
            <a:r>
              <a:rPr lang="fr-FR" dirty="0">
                <a:solidFill>
                  <a:srgbClr val="139D89"/>
                </a:solidFill>
              </a:rPr>
              <a:t>Utiliser plutôt Ackomas pour une utilisation immédiate &amp; Préparer l’avenir</a:t>
            </a:r>
          </a:p>
        </p:txBody>
      </p:sp>
      <p:sp>
        <p:nvSpPr>
          <p:cNvPr id="5" name="Flèche : droite rayée 4">
            <a:extLst>
              <a:ext uri="{FF2B5EF4-FFF2-40B4-BE49-F238E27FC236}">
                <a16:creationId xmlns:a16="http://schemas.microsoft.com/office/drawing/2014/main" id="{A6F97D03-72F3-23AB-37B4-854F5D269B94}"/>
              </a:ext>
            </a:extLst>
          </p:cNvPr>
          <p:cNvSpPr/>
          <p:nvPr/>
        </p:nvSpPr>
        <p:spPr>
          <a:xfrm>
            <a:off x="426720" y="5484178"/>
            <a:ext cx="887730" cy="64633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858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F97F-328D-B22F-5D5F-4DB6477747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3B0B49-D8F5-556F-7AA6-C5FF652595F4}"/>
              </a:ext>
            </a:extLst>
          </p:cNvPr>
          <p:cNvSpPr>
            <a:spLocks noGrp="1"/>
          </p:cNvSpPr>
          <p:nvPr>
            <p:ph type="title"/>
          </p:nvPr>
        </p:nvSpPr>
        <p:spPr>
          <a:xfrm>
            <a:off x="233680" y="148796"/>
            <a:ext cx="10058400" cy="748454"/>
          </a:xfrm>
        </p:spPr>
        <p:txBody>
          <a:bodyPr>
            <a:normAutofit fontScale="90000"/>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dirty="0">
                <a:latin typeface="Poppins" panose="00000500000000000000" pitchFamily="2" charset="0"/>
                <a:cs typeface="Poppins" panose="00000500000000000000" pitchFamily="2" charset="0"/>
              </a:rPr>
              <a:t>Solutions alternatives à la saisie manuelle sur la plateforme EUDAMED</a:t>
            </a:r>
          </a:p>
        </p:txBody>
      </p:sp>
      <p:sp>
        <p:nvSpPr>
          <p:cNvPr id="10" name="ZoneTexte 9">
            <a:extLst>
              <a:ext uri="{FF2B5EF4-FFF2-40B4-BE49-F238E27FC236}">
                <a16:creationId xmlns:a16="http://schemas.microsoft.com/office/drawing/2014/main" id="{E0769E1D-E9F5-ABE0-8D0C-823C617E51B1}"/>
              </a:ext>
            </a:extLst>
          </p:cNvPr>
          <p:cNvSpPr txBox="1"/>
          <p:nvPr/>
        </p:nvSpPr>
        <p:spPr>
          <a:xfrm>
            <a:off x="2438400" y="1272865"/>
            <a:ext cx="8039380" cy="461665"/>
          </a:xfrm>
          <a:prstGeom prst="rect">
            <a:avLst/>
          </a:prstGeom>
          <a:noFill/>
        </p:spPr>
        <p:txBody>
          <a:bodyPr wrap="none" rtlCol="0">
            <a:spAutoFit/>
          </a:bodyPr>
          <a:lstStyle/>
          <a:p>
            <a:r>
              <a:rPr lang="fr-FR" sz="2400" b="1" dirty="0">
                <a:solidFill>
                  <a:srgbClr val="139D89"/>
                </a:solidFill>
                <a:latin typeface="Poppins" panose="00000500000000000000" pitchFamily="2" charset="0"/>
                <a:cs typeface="Poppins" panose="00000500000000000000" pitchFamily="2" charset="0"/>
              </a:rPr>
              <a:t>Ne pas enregistrer ses DM n’est pas une alternative</a:t>
            </a:r>
          </a:p>
        </p:txBody>
      </p:sp>
      <p:sp>
        <p:nvSpPr>
          <p:cNvPr id="11" name="Espace réservé du contenu 4">
            <a:extLst>
              <a:ext uri="{FF2B5EF4-FFF2-40B4-BE49-F238E27FC236}">
                <a16:creationId xmlns:a16="http://schemas.microsoft.com/office/drawing/2014/main" id="{D7D2AEB9-D5BD-86FD-ECDF-0CE38A216377}"/>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pic>
        <p:nvPicPr>
          <p:cNvPr id="4" name="Image 3" descr="Une image contenant doigt, ongle, personne, main&#10;&#10;Description générée automatiquement">
            <a:extLst>
              <a:ext uri="{FF2B5EF4-FFF2-40B4-BE49-F238E27FC236}">
                <a16:creationId xmlns:a16="http://schemas.microsoft.com/office/drawing/2014/main" id="{10633D95-DDCD-ADB1-B76F-428DC082DE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5036" y="1181772"/>
            <a:ext cx="1658273" cy="1105515"/>
          </a:xfrm>
          <a:prstGeom prst="rect">
            <a:avLst/>
          </a:prstGeom>
        </p:spPr>
      </p:pic>
      <p:sp>
        <p:nvSpPr>
          <p:cNvPr id="5" name="Espace réservé du contenu 4">
            <a:extLst>
              <a:ext uri="{FF2B5EF4-FFF2-40B4-BE49-F238E27FC236}">
                <a16:creationId xmlns:a16="http://schemas.microsoft.com/office/drawing/2014/main" id="{B860743E-3400-62BE-DB86-E54D920B16A7}"/>
              </a:ext>
            </a:extLst>
          </p:cNvPr>
          <p:cNvSpPr>
            <a:spLocks noGrp="1"/>
          </p:cNvSpPr>
          <p:nvPr>
            <p:ph idx="1"/>
          </p:nvPr>
        </p:nvSpPr>
        <p:spPr>
          <a:xfrm>
            <a:off x="2438400" y="2011145"/>
            <a:ext cx="8676640" cy="3573990"/>
          </a:xfrm>
        </p:spPr>
        <p:txBody>
          <a:bodyPr>
            <a:normAutofit/>
          </a:bodyPr>
          <a:lstStyle/>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Calendrier d’enregistrement : obligation à partir de 2026</a:t>
            </a:r>
          </a:p>
          <a:p>
            <a:pPr marL="635508" lvl="1" indent="-342900" algn="just">
              <a:lnSpc>
                <a:spcPct val="150000"/>
              </a:lnSpc>
            </a:pPr>
            <a:r>
              <a:rPr lang="fr-FR" sz="1600" dirty="0">
                <a:latin typeface="Poppins" panose="00000500000000000000" pitchFamily="2" charset="0"/>
                <a:cs typeface="Poppins" panose="00000500000000000000" pitchFamily="2" charset="0"/>
              </a:rPr>
              <a:t>Ne pas attendre le dernier moment pour enregistrer ses données</a:t>
            </a:r>
          </a:p>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Solution </a:t>
            </a:r>
            <a:r>
              <a:rPr lang="fr-FR" sz="1800" b="1" dirty="0" err="1">
                <a:latin typeface="Poppins" panose="00000500000000000000" pitchFamily="2" charset="0"/>
                <a:cs typeface="Poppins" panose="00000500000000000000" pitchFamily="2" charset="0"/>
              </a:rPr>
              <a:t>semi-manuelle</a:t>
            </a:r>
            <a:r>
              <a:rPr lang="fr-FR" sz="1800" b="1" dirty="0">
                <a:latin typeface="Poppins" panose="00000500000000000000" pitchFamily="2" charset="0"/>
                <a:cs typeface="Poppins" panose="00000500000000000000" pitchFamily="2" charset="0"/>
              </a:rPr>
              <a:t> : Charger des fichiers XML dans EUDAMED </a:t>
            </a:r>
          </a:p>
          <a:p>
            <a:pPr marL="635508" lvl="1" indent="-342900" algn="just">
              <a:lnSpc>
                <a:spcPct val="150000"/>
              </a:lnSpc>
            </a:pPr>
            <a:r>
              <a:rPr lang="fr-FR" sz="1600" dirty="0">
                <a:latin typeface="Poppins" panose="00000500000000000000" pitchFamily="2" charset="0"/>
                <a:cs typeface="Poppins" panose="00000500000000000000" pitchFamily="2" charset="0"/>
              </a:rPr>
              <a:t>les vrais faux avantages d’un chargement Bulk XML (Webinaire 6 février 2025)</a:t>
            </a:r>
          </a:p>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Solution automatisée : Machine to Machine (M2M)</a:t>
            </a:r>
          </a:p>
          <a:p>
            <a:pPr marL="635508" lvl="1" indent="-342900" algn="just">
              <a:lnSpc>
                <a:spcPct val="150000"/>
              </a:lnSpc>
              <a:buFont typeface="Wingdings" panose="05000000000000000000" pitchFamily="2" charset="2"/>
              <a:buChar char="§"/>
            </a:pPr>
            <a:r>
              <a:rPr lang="fr-FR" sz="1600" dirty="0">
                <a:latin typeface="Poppins" panose="00000500000000000000" pitchFamily="2" charset="0"/>
                <a:cs typeface="Poppins" panose="00000500000000000000" pitchFamily="2" charset="0"/>
              </a:rPr>
              <a:t>Une vraie facilité pour l’entreprise &amp; une garantie de fiabilité et de viabilité (Webinaire 13 février 2025)</a:t>
            </a:r>
            <a:endParaRPr lang="fr-FR" sz="1800"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470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133D3-3D48-ED8A-B711-72C2D4E365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564562-1AC1-3DFC-984E-405E010E7134}"/>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dirty="0">
                <a:latin typeface="Poppins" panose="00000500000000000000" pitchFamily="2" charset="0"/>
                <a:cs typeface="Poppins" panose="00000500000000000000" pitchFamily="2" charset="0"/>
              </a:rPr>
            </a:br>
            <a:r>
              <a:rPr lang="fr-FR" sz="2400" b="1" dirty="0">
                <a:latin typeface="Poppins" panose="00000500000000000000" pitchFamily="2" charset="0"/>
                <a:cs typeface="Poppins" panose="00000500000000000000" pitchFamily="2" charset="0"/>
              </a:rPr>
              <a:t>Prochaines étapes</a:t>
            </a:r>
          </a:p>
        </p:txBody>
      </p:sp>
      <p:sp>
        <p:nvSpPr>
          <p:cNvPr id="31" name="ZoneTexte 30">
            <a:extLst>
              <a:ext uri="{FF2B5EF4-FFF2-40B4-BE49-F238E27FC236}">
                <a16:creationId xmlns:a16="http://schemas.microsoft.com/office/drawing/2014/main" id="{3053345E-68D7-C293-EB13-56935ECB1007}"/>
              </a:ext>
            </a:extLst>
          </p:cNvPr>
          <p:cNvSpPr txBox="1"/>
          <p:nvPr/>
        </p:nvSpPr>
        <p:spPr>
          <a:xfrm>
            <a:off x="2667000" y="6858000"/>
            <a:ext cx="6858000" cy="230832"/>
          </a:xfrm>
          <a:prstGeom prst="rect">
            <a:avLst/>
          </a:prstGeom>
          <a:noFill/>
        </p:spPr>
        <p:txBody>
          <a:bodyPr wrap="square" rtlCol="0">
            <a:spAutoFit/>
          </a:bodyPr>
          <a:lstStyle/>
          <a:p>
            <a:r>
              <a:rPr lang="fr-FR" sz="900">
                <a:hlinkClick r:id="rId3" tooltip="http://commons.wikimedia.org/wiki/File:Deletion_icon.svg"/>
              </a:rPr>
              <a:t>Cette photo</a:t>
            </a:r>
            <a:r>
              <a:rPr lang="fr-FR" sz="900"/>
              <a:t> par Auteur inconnu est soumise à la licence </a:t>
            </a:r>
            <a:r>
              <a:rPr lang="fr-FR" sz="900">
                <a:hlinkClick r:id="rId4" tooltip="https://creativecommons.org/licenses/by-sa/3.0/"/>
              </a:rPr>
              <a:t>CC BY-SA</a:t>
            </a:r>
            <a:endParaRPr lang="fr-FR" sz="900"/>
          </a:p>
        </p:txBody>
      </p:sp>
      <p:sp>
        <p:nvSpPr>
          <p:cNvPr id="35" name="ZoneTexte 34">
            <a:extLst>
              <a:ext uri="{FF2B5EF4-FFF2-40B4-BE49-F238E27FC236}">
                <a16:creationId xmlns:a16="http://schemas.microsoft.com/office/drawing/2014/main" id="{EE2248A6-AEED-31FC-7D17-9E9E7A2A757C}"/>
              </a:ext>
            </a:extLst>
          </p:cNvPr>
          <p:cNvSpPr txBox="1"/>
          <p:nvPr/>
        </p:nvSpPr>
        <p:spPr>
          <a:xfrm>
            <a:off x="4666354" y="6854014"/>
            <a:ext cx="6858000" cy="230832"/>
          </a:xfrm>
          <a:prstGeom prst="rect">
            <a:avLst/>
          </a:prstGeom>
          <a:noFill/>
        </p:spPr>
        <p:txBody>
          <a:bodyPr wrap="square" rtlCol="0">
            <a:spAutoFit/>
          </a:bodyPr>
          <a:lstStyle/>
          <a:p>
            <a:r>
              <a:rPr lang="fr-FR" sz="900">
                <a:hlinkClick r:id="rId3" tooltip="http://commons.wikimedia.org/wiki/File:Deletion_icon.svg"/>
              </a:rPr>
              <a:t>Cette photo</a:t>
            </a:r>
            <a:r>
              <a:rPr lang="fr-FR" sz="900"/>
              <a:t> par Auteur inconnu est soumise à la licence </a:t>
            </a:r>
            <a:r>
              <a:rPr lang="fr-FR" sz="900">
                <a:hlinkClick r:id="rId4" tooltip="https://creativecommons.org/licenses/by-sa/3.0/"/>
              </a:rPr>
              <a:t>CC BY-SA</a:t>
            </a:r>
            <a:endParaRPr lang="fr-FR" sz="900"/>
          </a:p>
        </p:txBody>
      </p:sp>
      <p:graphicFrame>
        <p:nvGraphicFramePr>
          <p:cNvPr id="13" name="Tableau 12">
            <a:extLst>
              <a:ext uri="{FF2B5EF4-FFF2-40B4-BE49-F238E27FC236}">
                <a16:creationId xmlns:a16="http://schemas.microsoft.com/office/drawing/2014/main" id="{F271071A-0E42-87F6-BC62-5D22F11EEBF3}"/>
              </a:ext>
            </a:extLst>
          </p:cNvPr>
          <p:cNvGraphicFramePr>
            <a:graphicFrameLocks noGrp="1"/>
          </p:cNvGraphicFramePr>
          <p:nvPr>
            <p:extLst>
              <p:ext uri="{D42A27DB-BD31-4B8C-83A1-F6EECF244321}">
                <p14:modId xmlns:p14="http://schemas.microsoft.com/office/powerpoint/2010/main" val="165695897"/>
              </p:ext>
            </p:extLst>
          </p:nvPr>
        </p:nvGraphicFramePr>
        <p:xfrm>
          <a:off x="1105536" y="1506569"/>
          <a:ext cx="10058399" cy="422656"/>
        </p:xfrm>
        <a:graphic>
          <a:graphicData uri="http://schemas.openxmlformats.org/drawingml/2006/table">
            <a:tbl>
              <a:tblPr firstRow="1" bandRow="1">
                <a:tableStyleId>{5C22544A-7EE6-4342-B048-85BDC9FD1C3A}</a:tableStyleId>
              </a:tblPr>
              <a:tblGrid>
                <a:gridCol w="960616">
                  <a:extLst>
                    <a:ext uri="{9D8B030D-6E8A-4147-A177-3AD203B41FA5}">
                      <a16:colId xmlns:a16="http://schemas.microsoft.com/office/drawing/2014/main" val="465048072"/>
                    </a:ext>
                  </a:extLst>
                </a:gridCol>
                <a:gridCol w="7181117">
                  <a:extLst>
                    <a:ext uri="{9D8B030D-6E8A-4147-A177-3AD203B41FA5}">
                      <a16:colId xmlns:a16="http://schemas.microsoft.com/office/drawing/2014/main" val="3359478390"/>
                    </a:ext>
                  </a:extLst>
                </a:gridCol>
                <a:gridCol w="1916666">
                  <a:extLst>
                    <a:ext uri="{9D8B030D-6E8A-4147-A177-3AD203B41FA5}">
                      <a16:colId xmlns:a16="http://schemas.microsoft.com/office/drawing/2014/main" val="1753461224"/>
                    </a:ext>
                  </a:extLst>
                </a:gridCol>
              </a:tblGrid>
              <a:tr h="370840">
                <a:tc>
                  <a:txBody>
                    <a:bodyPr/>
                    <a:lstStyle/>
                    <a:p>
                      <a:pPr algn="ctr">
                        <a:lnSpc>
                          <a:spcPct val="150000"/>
                        </a:lnSpc>
                      </a:pPr>
                      <a:r>
                        <a:rPr lang="fr-FR" sz="1600" noProof="0" dirty="0">
                          <a:latin typeface="Poppins" panose="00000500000000000000" pitchFamily="2" charset="0"/>
                          <a:cs typeface="Poppins" panose="00000500000000000000" pitchFamily="2" charset="0"/>
                        </a:rPr>
                        <a:t>3</a:t>
                      </a:r>
                    </a:p>
                  </a:txBody>
                  <a:tcPr anchor="ctr"/>
                </a:tc>
                <a:tc>
                  <a:txBody>
                    <a:bodyPr/>
                    <a:lstStyle/>
                    <a:p>
                      <a:pPr>
                        <a:lnSpc>
                          <a:spcPct val="150000"/>
                        </a:lnSpc>
                      </a:pPr>
                      <a:r>
                        <a:rPr lang="fr-FR" sz="1600" noProof="0" dirty="0">
                          <a:latin typeface="Poppins" panose="00000500000000000000" pitchFamily="2" charset="0"/>
                          <a:cs typeface="Poppins" panose="00000500000000000000" pitchFamily="2" charset="0"/>
                        </a:rPr>
                        <a:t>Charger des fichiers XML dans EUDAMED</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noProof="0">
                          <a:latin typeface="Poppins" panose="00000500000000000000" pitchFamily="2" charset="0"/>
                          <a:cs typeface="Poppins" panose="00000500000000000000" pitchFamily="2" charset="0"/>
                        </a:rPr>
                        <a:t>13 </a:t>
                      </a:r>
                      <a:r>
                        <a:rPr lang="fr-FR" sz="1600" noProof="0" dirty="0" err="1">
                          <a:latin typeface="Poppins" panose="00000500000000000000" pitchFamily="2" charset="0"/>
                          <a:cs typeface="Poppins" panose="00000500000000000000" pitchFamily="2" charset="0"/>
                        </a:rPr>
                        <a:t>fevr</a:t>
                      </a:r>
                      <a:r>
                        <a:rPr lang="fr-FR" sz="1600" noProof="0" dirty="0">
                          <a:latin typeface="Poppins" panose="00000500000000000000" pitchFamily="2" charset="0"/>
                          <a:cs typeface="Poppins" panose="00000500000000000000" pitchFamily="2" charset="0"/>
                        </a:rPr>
                        <a:t> 25</a:t>
                      </a:r>
                    </a:p>
                  </a:txBody>
                  <a:tcPr anchor="ctr"/>
                </a:tc>
                <a:extLst>
                  <a:ext uri="{0D108BD9-81ED-4DB2-BD59-A6C34878D82A}">
                    <a16:rowId xmlns:a16="http://schemas.microsoft.com/office/drawing/2014/main" val="3348453300"/>
                  </a:ext>
                </a:extLst>
              </a:tr>
            </a:tbl>
          </a:graphicData>
        </a:graphic>
      </p:graphicFrame>
      <p:sp>
        <p:nvSpPr>
          <p:cNvPr id="14" name="ZoneTexte 13">
            <a:extLst>
              <a:ext uri="{FF2B5EF4-FFF2-40B4-BE49-F238E27FC236}">
                <a16:creationId xmlns:a16="http://schemas.microsoft.com/office/drawing/2014/main" id="{63800372-7D8E-BD1D-7021-3AA5454CB340}"/>
              </a:ext>
            </a:extLst>
          </p:cNvPr>
          <p:cNvSpPr txBox="1"/>
          <p:nvPr/>
        </p:nvSpPr>
        <p:spPr>
          <a:xfrm>
            <a:off x="1105536" y="1106948"/>
            <a:ext cx="4934364" cy="461665"/>
          </a:xfrm>
          <a:prstGeom prst="rect">
            <a:avLst/>
          </a:prstGeom>
          <a:noFill/>
        </p:spPr>
        <p:txBody>
          <a:bodyPr wrap="square" rtlCol="0">
            <a:spAutoFit/>
          </a:bodyPr>
          <a:lstStyle>
            <a:defPPr>
              <a:defRPr lang="en-US"/>
            </a:defPPr>
            <a:lvl1pPr>
              <a:defRPr sz="2400" b="1">
                <a:solidFill>
                  <a:srgbClr val="00B050"/>
                </a:solidFill>
                <a:latin typeface="Poppins" panose="00000500000000000000" pitchFamily="2" charset="0"/>
                <a:cs typeface="Poppins" panose="00000500000000000000" pitchFamily="2" charset="0"/>
              </a:defRPr>
            </a:lvl1pPr>
          </a:lstStyle>
          <a:p>
            <a:r>
              <a:rPr lang="fr-FR" dirty="0">
                <a:solidFill>
                  <a:srgbClr val="139D89"/>
                </a:solidFill>
              </a:rPr>
              <a:t>Prochain Webinaire Ackomas :</a:t>
            </a:r>
          </a:p>
        </p:txBody>
      </p:sp>
      <p:sp>
        <p:nvSpPr>
          <p:cNvPr id="16" name="ZoneTexte 15">
            <a:extLst>
              <a:ext uri="{FF2B5EF4-FFF2-40B4-BE49-F238E27FC236}">
                <a16:creationId xmlns:a16="http://schemas.microsoft.com/office/drawing/2014/main" id="{C7C45575-E352-D239-D02A-D1E47C73CF56}"/>
              </a:ext>
            </a:extLst>
          </p:cNvPr>
          <p:cNvSpPr txBox="1"/>
          <p:nvPr/>
        </p:nvSpPr>
        <p:spPr>
          <a:xfrm>
            <a:off x="3929974" y="2323428"/>
            <a:ext cx="7156491" cy="2831544"/>
          </a:xfrm>
          <a:prstGeom prst="rect">
            <a:avLst/>
          </a:prstGeom>
          <a:noFill/>
        </p:spPr>
        <p:txBody>
          <a:bodyPr wrap="square" rtlCol="0">
            <a:spAutoFit/>
          </a:bodyPr>
          <a:lstStyle/>
          <a:p>
            <a:pPr marL="285750" indent="-285750" algn="just">
              <a:buFont typeface="Arial" panose="020B0604020202020204" pitchFamily="34" charset="0"/>
              <a:buChar char="•"/>
            </a:pPr>
            <a:r>
              <a:rPr lang="fr-FR" sz="1800" b="1" dirty="0"/>
              <a:t>Réception du </a:t>
            </a:r>
            <a:r>
              <a:rPr lang="fr-FR" b="1" dirty="0"/>
              <a:t>« Guide pratique Eudamed » après les 8 webinaires</a:t>
            </a:r>
          </a:p>
          <a:p>
            <a:pPr algn="just"/>
            <a:endParaRPr lang="fr-FR" b="1" dirty="0"/>
          </a:p>
          <a:p>
            <a:pPr marL="285750" indent="-285750" algn="just">
              <a:buFont typeface="Arial" panose="020B0604020202020204" pitchFamily="34" charset="0"/>
              <a:buChar char="•"/>
            </a:pPr>
            <a:r>
              <a:rPr lang="fr-FR" sz="1800" b="1" dirty="0"/>
              <a:t>Contactez Ackomas pour vos questions</a:t>
            </a:r>
            <a:r>
              <a:rPr lang="fr-FR" b="1" dirty="0"/>
              <a:t> </a:t>
            </a:r>
            <a:r>
              <a:rPr lang="fr-FR" sz="1800" b="1" dirty="0"/>
              <a:t>générales ou spécifiques</a:t>
            </a:r>
            <a:endParaRPr lang="fr-FR" b="1" dirty="0"/>
          </a:p>
          <a:p>
            <a:pPr marL="742950" lvl="1" indent="-285750" algn="just">
              <a:buFont typeface="Wingdings" panose="05000000000000000000" pitchFamily="2" charset="2"/>
              <a:buChar char="ü"/>
            </a:pPr>
            <a:r>
              <a:rPr lang="fr-FR" sz="1600" b="1" dirty="0">
                <a:solidFill>
                  <a:srgbClr val="139D89"/>
                </a:solidFill>
                <a:hlinkClick r:id="rId5" tooltip="mailto:contact@ackomas.com">
                  <a:extLst>
                    <a:ext uri="{A12FA001-AC4F-418D-AE19-62706E023703}">
                      <ahyp:hlinkClr xmlns:ahyp="http://schemas.microsoft.com/office/drawing/2018/hyperlinkcolor" val="tx"/>
                    </a:ext>
                  </a:extLst>
                </a:hlinkClick>
              </a:rPr>
              <a:t>contact@ackomas.com</a:t>
            </a:r>
            <a:r>
              <a:rPr lang="fr-FR" sz="1600" b="1" dirty="0">
                <a:solidFill>
                  <a:srgbClr val="139D89"/>
                </a:solidFill>
              </a:rPr>
              <a:t> / +33(0)185416167</a:t>
            </a:r>
          </a:p>
          <a:p>
            <a:pPr marL="285750" indent="-285750" algn="just">
              <a:buFont typeface="Arial" panose="020B0604020202020204" pitchFamily="34" charset="0"/>
              <a:buChar char="•"/>
            </a:pPr>
            <a:endParaRPr lang="fr-FR" b="1" dirty="0"/>
          </a:p>
          <a:p>
            <a:pPr marL="285750" indent="-285750" algn="just">
              <a:buFont typeface="Arial" panose="020B0604020202020204" pitchFamily="34" charset="0"/>
              <a:buChar char="•"/>
            </a:pPr>
            <a:r>
              <a:rPr lang="fr-FR" b="1" dirty="0"/>
              <a:t>Contacter nos commerciaux pour plus d’informations sur la solution Ackomas</a:t>
            </a:r>
            <a:r>
              <a:rPr lang="fr-FR" sz="1800" b="1" dirty="0"/>
              <a:t> </a:t>
            </a:r>
            <a:endParaRPr lang="fr-FR" sz="1800" dirty="0"/>
          </a:p>
          <a:p>
            <a:pPr algn="just"/>
            <a:endParaRPr lang="fr-FR" b="1" dirty="0"/>
          </a:p>
        </p:txBody>
      </p:sp>
      <p:pic>
        <p:nvPicPr>
          <p:cNvPr id="17" name="Image 16" descr="Une image contenant texte, Police, écriture manuscrite, typographie&#10;&#10;Description générée automatiquement">
            <a:extLst>
              <a:ext uri="{FF2B5EF4-FFF2-40B4-BE49-F238E27FC236}">
                <a16:creationId xmlns:a16="http://schemas.microsoft.com/office/drawing/2014/main" id="{7EB482BC-1A7C-0AAE-A0FE-BC0F4B566CE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05536" y="2406867"/>
            <a:ext cx="2571519" cy="1709319"/>
          </a:xfrm>
          <a:prstGeom prst="rect">
            <a:avLst/>
          </a:prstGeom>
        </p:spPr>
      </p:pic>
      <p:sp>
        <p:nvSpPr>
          <p:cNvPr id="18" name="ZoneTexte 17">
            <a:extLst>
              <a:ext uri="{FF2B5EF4-FFF2-40B4-BE49-F238E27FC236}">
                <a16:creationId xmlns:a16="http://schemas.microsoft.com/office/drawing/2014/main" id="{A05D944A-11B1-ED7C-75EE-0D97400EAC5D}"/>
              </a:ext>
            </a:extLst>
          </p:cNvPr>
          <p:cNvSpPr txBox="1"/>
          <p:nvPr/>
        </p:nvSpPr>
        <p:spPr>
          <a:xfrm>
            <a:off x="5688944" y="5449610"/>
            <a:ext cx="5494063" cy="646331"/>
          </a:xfrm>
          <a:prstGeom prst="rect">
            <a:avLst/>
          </a:prstGeom>
          <a:noFill/>
        </p:spPr>
        <p:txBody>
          <a:bodyPr wrap="square" rtlCol="0">
            <a:spAutoFit/>
          </a:bodyPr>
          <a:lstStyle/>
          <a:p>
            <a:r>
              <a:rPr lang="fr-FR" sz="1800" b="1" dirty="0"/>
              <a:t> </a:t>
            </a:r>
          </a:p>
          <a:p>
            <a:endParaRPr lang="fr-FR" b="1" dirty="0"/>
          </a:p>
        </p:txBody>
      </p:sp>
      <p:pic>
        <p:nvPicPr>
          <p:cNvPr id="19" name="Image 18" descr="Une image contenant Graphique, clipart, illustration, conception&#10;&#10;Description générée automatiquement">
            <a:extLst>
              <a:ext uri="{FF2B5EF4-FFF2-40B4-BE49-F238E27FC236}">
                <a16:creationId xmlns:a16="http://schemas.microsoft.com/office/drawing/2014/main" id="{D808A632-D409-CC22-2C96-07EBAE73A31F}"/>
              </a:ext>
            </a:extLst>
          </p:cNvPr>
          <p:cNvPicPr>
            <a:picLocks noChangeAspect="1"/>
          </p:cNvPicPr>
          <p:nvPr/>
        </p:nvPicPr>
        <p:blipFill>
          <a:blip r:embed="rId8"/>
          <a:stretch>
            <a:fillRect/>
          </a:stretch>
        </p:blipFill>
        <p:spPr>
          <a:xfrm>
            <a:off x="746875" y="2134685"/>
            <a:ext cx="1005269" cy="1036488"/>
          </a:xfrm>
          <a:prstGeom prst="rect">
            <a:avLst/>
          </a:prstGeom>
        </p:spPr>
      </p:pic>
      <p:pic>
        <p:nvPicPr>
          <p:cNvPr id="20" name="Image 19" descr="Une image contenant texte, Visage humain, homme, affiche&#10;&#10;Description générée automatiquement">
            <a:extLst>
              <a:ext uri="{FF2B5EF4-FFF2-40B4-BE49-F238E27FC236}">
                <a16:creationId xmlns:a16="http://schemas.microsoft.com/office/drawing/2014/main" id="{54534EFB-CA9B-3FCA-540F-3AE6B8E1B493}"/>
              </a:ext>
            </a:extLst>
          </p:cNvPr>
          <p:cNvPicPr>
            <a:picLocks noChangeAspect="1"/>
          </p:cNvPicPr>
          <p:nvPr/>
        </p:nvPicPr>
        <p:blipFill>
          <a:blip r:embed="rId9"/>
          <a:stretch>
            <a:fillRect/>
          </a:stretch>
        </p:blipFill>
        <p:spPr>
          <a:xfrm>
            <a:off x="1089419" y="3756044"/>
            <a:ext cx="1157669" cy="2572598"/>
          </a:xfrm>
          <a:prstGeom prst="rect">
            <a:avLst/>
          </a:prstGeom>
        </p:spPr>
      </p:pic>
      <p:pic>
        <p:nvPicPr>
          <p:cNvPr id="21" name="Image 20" descr="Une image contenant texte, Visage humain, capture d’écran, Prospectus&#10;&#10;Description générée automatiquement">
            <a:extLst>
              <a:ext uri="{FF2B5EF4-FFF2-40B4-BE49-F238E27FC236}">
                <a16:creationId xmlns:a16="http://schemas.microsoft.com/office/drawing/2014/main" id="{6419779E-BF8B-3824-F454-7D114B943113}"/>
              </a:ext>
            </a:extLst>
          </p:cNvPr>
          <p:cNvPicPr>
            <a:picLocks noChangeAspect="1"/>
          </p:cNvPicPr>
          <p:nvPr/>
        </p:nvPicPr>
        <p:blipFill>
          <a:blip r:embed="rId10"/>
          <a:stretch>
            <a:fillRect/>
          </a:stretch>
        </p:blipFill>
        <p:spPr>
          <a:xfrm>
            <a:off x="2500007" y="3756046"/>
            <a:ext cx="1157668" cy="2572596"/>
          </a:xfrm>
          <a:prstGeom prst="rect">
            <a:avLst/>
          </a:prstGeom>
        </p:spPr>
      </p:pic>
    </p:spTree>
    <p:extLst>
      <p:ext uri="{BB962C8B-B14F-4D97-AF65-F5344CB8AC3E}">
        <p14:creationId xmlns:p14="http://schemas.microsoft.com/office/powerpoint/2010/main" val="240629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6A5ADA9A-1EE5-44A9-BE8B-C759A5293373}"/>
              </a:ext>
            </a:extLst>
          </p:cNvPr>
          <p:cNvPicPr>
            <a:picLocks noChangeAspect="1"/>
          </p:cNvPicPr>
          <p:nvPr/>
        </p:nvPicPr>
        <p:blipFill>
          <a:blip r:embed="rId3"/>
          <a:stretch>
            <a:fillRect/>
          </a:stretch>
        </p:blipFill>
        <p:spPr>
          <a:xfrm>
            <a:off x="468054" y="1098786"/>
            <a:ext cx="1572737" cy="2028830"/>
          </a:xfrm>
          <a:prstGeom prst="rect">
            <a:avLst/>
          </a:prstGeom>
        </p:spPr>
      </p:pic>
      <p:sp>
        <p:nvSpPr>
          <p:cNvPr id="2" name="Titre 1">
            <a:extLst>
              <a:ext uri="{FF2B5EF4-FFF2-40B4-BE49-F238E27FC236}">
                <a16:creationId xmlns:a16="http://schemas.microsoft.com/office/drawing/2014/main" id="{6FF89860-71D3-4484-8572-2AFFABA471AD}"/>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Webinaires Ackomas Q1-2025 (2/8)</a:t>
            </a:r>
            <a:br>
              <a:rPr lang="fr-FR" sz="2400" dirty="0">
                <a:latin typeface="Poppins" panose="00000500000000000000" pitchFamily="2" charset="0"/>
                <a:cs typeface="Poppins" panose="00000500000000000000" pitchFamily="2" charset="0"/>
              </a:rPr>
            </a:br>
            <a:r>
              <a:rPr lang="fr-FR" sz="2400" b="1" dirty="0">
                <a:latin typeface="Poppins" panose="00000500000000000000" pitchFamily="2" charset="0"/>
                <a:cs typeface="Poppins" panose="00000500000000000000" pitchFamily="2" charset="0"/>
              </a:rPr>
              <a:t>Votre expert métier</a:t>
            </a:r>
          </a:p>
        </p:txBody>
      </p:sp>
      <p:sp>
        <p:nvSpPr>
          <p:cNvPr id="4" name="Espace réservé du numéro de diapositive 3">
            <a:extLst>
              <a:ext uri="{FF2B5EF4-FFF2-40B4-BE49-F238E27FC236}">
                <a16:creationId xmlns:a16="http://schemas.microsoft.com/office/drawing/2014/main" id="{3E516ABE-00D3-4B05-B775-C5C6AF82611C}"/>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pPr>
                <a:spcAft>
                  <a:spcPts val="600"/>
                </a:spcAft>
              </a:pPr>
              <a:t>2</a:t>
            </a:fld>
            <a:endParaRPr lang="en-US" dirty="0"/>
          </a:p>
        </p:txBody>
      </p:sp>
      <p:sp>
        <p:nvSpPr>
          <p:cNvPr id="7" name="Espace réservé du numéro de diapositive 3">
            <a:extLst>
              <a:ext uri="{FF2B5EF4-FFF2-40B4-BE49-F238E27FC236}">
                <a16:creationId xmlns:a16="http://schemas.microsoft.com/office/drawing/2014/main" id="{D68CDA7E-158E-D825-1084-BF459FFD4E7F}"/>
              </a:ext>
            </a:extLst>
          </p:cNvPr>
          <p:cNvSpPr txBox="1">
            <a:spLocks/>
          </p:cNvSpPr>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AB73BC-B049-4115-A692-8D63A059BFB8}" type="slidenum">
              <a:rPr lang="en-US" smtClean="0"/>
              <a:pPr>
                <a:spcAft>
                  <a:spcPts val="600"/>
                </a:spcAft>
              </a:pPr>
              <a:t>2</a:t>
            </a:fld>
            <a:endParaRPr lang="en-US" dirty="0"/>
          </a:p>
        </p:txBody>
      </p:sp>
      <p:sp>
        <p:nvSpPr>
          <p:cNvPr id="8" name="Espace réservé du numéro de diapositive 3">
            <a:extLst>
              <a:ext uri="{FF2B5EF4-FFF2-40B4-BE49-F238E27FC236}">
                <a16:creationId xmlns:a16="http://schemas.microsoft.com/office/drawing/2014/main" id="{BDB500B4-0BEE-7B69-61C2-95E264CF1136}"/>
              </a:ext>
            </a:extLst>
          </p:cNvPr>
          <p:cNvSpPr txBox="1">
            <a:spLocks/>
          </p:cNvSpPr>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AB73BC-B049-4115-A692-8D63A059BFB8}" type="slidenum">
              <a:rPr lang="en-US" smtClean="0"/>
              <a:pPr>
                <a:spcAft>
                  <a:spcPts val="600"/>
                </a:spcAft>
              </a:pPr>
              <a:t>2</a:t>
            </a:fld>
            <a:endParaRPr lang="en-US" dirty="0"/>
          </a:p>
        </p:txBody>
      </p:sp>
      <p:pic>
        <p:nvPicPr>
          <p:cNvPr id="11" name="Image 10">
            <a:extLst>
              <a:ext uri="{FF2B5EF4-FFF2-40B4-BE49-F238E27FC236}">
                <a16:creationId xmlns:a16="http://schemas.microsoft.com/office/drawing/2014/main" id="{2B71B074-1E4D-49BF-C3C2-6C6935571C2C}"/>
              </a:ext>
            </a:extLst>
          </p:cNvPr>
          <p:cNvPicPr>
            <a:picLocks noChangeAspect="1"/>
          </p:cNvPicPr>
          <p:nvPr/>
        </p:nvPicPr>
        <p:blipFill>
          <a:blip r:embed="rId4"/>
          <a:srcRect l="3747" t="2489"/>
          <a:stretch/>
        </p:blipFill>
        <p:spPr>
          <a:xfrm>
            <a:off x="2745534" y="1280683"/>
            <a:ext cx="3330434" cy="3577067"/>
          </a:xfrm>
          <a:prstGeom prst="rect">
            <a:avLst/>
          </a:prstGeom>
        </p:spPr>
      </p:pic>
      <p:sp>
        <p:nvSpPr>
          <p:cNvPr id="13" name="Google Shape;396;p42">
            <a:extLst>
              <a:ext uri="{FF2B5EF4-FFF2-40B4-BE49-F238E27FC236}">
                <a16:creationId xmlns:a16="http://schemas.microsoft.com/office/drawing/2014/main" id="{AEB6BADA-ED38-553C-35F7-372F3BC8657D}"/>
              </a:ext>
            </a:extLst>
          </p:cNvPr>
          <p:cNvSpPr txBox="1">
            <a:spLocks/>
          </p:cNvSpPr>
          <p:nvPr/>
        </p:nvSpPr>
        <p:spPr>
          <a:xfrm>
            <a:off x="2502875" y="4846191"/>
            <a:ext cx="3923190" cy="1027528"/>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Open Sans" pitchFamily="2" charset="0"/>
                <a:ea typeface="Open Sans" pitchFamily="2" charset="0"/>
                <a:cs typeface="Open Sans" pitchFamily="2"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lumMod val="75000"/>
                    <a:lumOff val="25000"/>
                  </a:schemeClr>
                </a:solidFill>
                <a:latin typeface="Open Sans" pitchFamily="2" charset="0"/>
                <a:ea typeface="Open Sans" pitchFamily="2" charset="0"/>
                <a:cs typeface="Open Sans" pitchFamily="2"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lumMod val="75000"/>
                    <a:lumOff val="25000"/>
                  </a:schemeClr>
                </a:solidFill>
                <a:latin typeface="Open Sans" pitchFamily="2" charset="0"/>
                <a:ea typeface="Open Sans" pitchFamily="2" charset="0"/>
                <a:cs typeface="Open Sans" pitchFamily="2"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lumMod val="75000"/>
                    <a:lumOff val="25000"/>
                  </a:schemeClr>
                </a:solidFill>
                <a:latin typeface="Open Sans" pitchFamily="2" charset="0"/>
                <a:ea typeface="Open Sans" pitchFamily="2" charset="0"/>
                <a:cs typeface="Open Sans" pitchFamily="2"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lumMod val="75000"/>
                    <a:lumOff val="25000"/>
                  </a:schemeClr>
                </a:solidFill>
                <a:latin typeface="Open Sans" pitchFamily="2" charset="0"/>
                <a:ea typeface="Open Sans" pitchFamily="2" charset="0"/>
                <a:cs typeface="Open Sans" pitchFamily="2"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1600"/>
              </a:spcAft>
              <a:buClr>
                <a:schemeClr val="dk1"/>
              </a:buClr>
              <a:buSzPts val="1100"/>
              <a:buFont typeface="Arial"/>
              <a:buNone/>
            </a:pPr>
            <a:r>
              <a:rPr lang="fr-FR" sz="1800" dirty="0">
                <a:solidFill>
                  <a:schemeClr val="accent2">
                    <a:lumMod val="75000"/>
                  </a:schemeClr>
                </a:solidFill>
                <a:latin typeface="Poppins" panose="00000500000000000000" pitchFamily="2" charset="0"/>
                <a:ea typeface="Proxima Nova"/>
                <a:cs typeface="Poppins" panose="00000500000000000000" pitchFamily="2" charset="0"/>
                <a:sym typeface="Proxima Nova"/>
              </a:rPr>
              <a:t>     Jean-Philippe Joubert</a:t>
            </a:r>
            <a:br>
              <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rPr>
            </a:br>
            <a:br>
              <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rPr>
            </a:br>
            <a:r>
              <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rPr>
              <a:t>Email: </a:t>
            </a:r>
            <a:r>
              <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hlinkClick r:id="rId5"/>
              </a:rPr>
              <a:t>jpjoubert@ackomas.com</a:t>
            </a:r>
            <a:endPar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endParaRPr>
          </a:p>
          <a:p>
            <a:pPr marL="0" indent="0" algn="ctr">
              <a:lnSpc>
                <a:spcPct val="100000"/>
              </a:lnSpc>
              <a:spcBef>
                <a:spcPts val="0"/>
              </a:spcBef>
              <a:spcAft>
                <a:spcPts val="1600"/>
              </a:spcAft>
              <a:buClr>
                <a:schemeClr val="dk1"/>
              </a:buClr>
              <a:buSzPts val="1100"/>
              <a:buFont typeface="Arial"/>
              <a:buNone/>
            </a:pPr>
            <a:r>
              <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hlinkClick r:id="rId6"/>
              </a:rPr>
              <a:t>www.ackomas.com</a:t>
            </a:r>
            <a:endPar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endParaRPr>
          </a:p>
          <a:p>
            <a:pPr marL="0" indent="0" algn="ctr">
              <a:lnSpc>
                <a:spcPct val="100000"/>
              </a:lnSpc>
              <a:spcBef>
                <a:spcPts val="0"/>
              </a:spcBef>
              <a:spcAft>
                <a:spcPts val="1600"/>
              </a:spcAft>
              <a:buClr>
                <a:schemeClr val="dk1"/>
              </a:buClr>
              <a:buSzPts val="1100"/>
              <a:buFont typeface="Arial"/>
              <a:buNone/>
            </a:pPr>
            <a:endPar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endParaRPr>
          </a:p>
          <a:p>
            <a:pPr marL="0" indent="0" algn="ctr">
              <a:lnSpc>
                <a:spcPct val="100000"/>
              </a:lnSpc>
              <a:spcBef>
                <a:spcPts val="0"/>
              </a:spcBef>
              <a:spcAft>
                <a:spcPts val="1600"/>
              </a:spcAft>
              <a:buClr>
                <a:schemeClr val="dk1"/>
              </a:buClr>
              <a:buSzPts val="1100"/>
              <a:buFont typeface="Arial"/>
              <a:buNone/>
            </a:pPr>
            <a:endPar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endParaRPr>
          </a:p>
          <a:p>
            <a:pPr marL="0" indent="0" algn="ctr">
              <a:lnSpc>
                <a:spcPct val="100000"/>
              </a:lnSpc>
              <a:spcBef>
                <a:spcPts val="0"/>
              </a:spcBef>
              <a:spcAft>
                <a:spcPts val="1600"/>
              </a:spcAft>
              <a:buClr>
                <a:schemeClr val="dk1"/>
              </a:buClr>
              <a:buSzPts val="1100"/>
              <a:buFont typeface="Arial"/>
              <a:buNone/>
            </a:pPr>
            <a:endParaRPr lang="fr-FR" sz="1800" dirty="0">
              <a:solidFill>
                <a:schemeClr val="accent2">
                  <a:lumMod val="75000"/>
                </a:schemeClr>
              </a:solidFill>
              <a:latin typeface="Poppins" panose="00000500000000000000" pitchFamily="2" charset="0"/>
              <a:ea typeface="Calibri"/>
              <a:cs typeface="Poppins" panose="00000500000000000000" pitchFamily="2" charset="0"/>
              <a:sym typeface="Proxima Nova"/>
            </a:endParaRPr>
          </a:p>
        </p:txBody>
      </p:sp>
      <p:pic>
        <p:nvPicPr>
          <p:cNvPr id="14" name="Google Shape;399;p42">
            <a:hlinkClick r:id="rId7"/>
            <a:extLst>
              <a:ext uri="{FF2B5EF4-FFF2-40B4-BE49-F238E27FC236}">
                <a16:creationId xmlns:a16="http://schemas.microsoft.com/office/drawing/2014/main" id="{D6D64C7D-6B0B-03A0-E63E-CD782AF03437}"/>
              </a:ext>
            </a:extLst>
          </p:cNvPr>
          <p:cNvPicPr preferRelativeResize="0"/>
          <p:nvPr/>
        </p:nvPicPr>
        <p:blipFill>
          <a:blip r:embed="rId8">
            <a:alphaModFix/>
          </a:blip>
          <a:stretch>
            <a:fillRect/>
          </a:stretch>
        </p:blipFill>
        <p:spPr>
          <a:xfrm>
            <a:off x="2971997" y="5012112"/>
            <a:ext cx="235750" cy="235748"/>
          </a:xfrm>
          <a:prstGeom prst="rect">
            <a:avLst/>
          </a:prstGeom>
          <a:noFill/>
          <a:ln>
            <a:noFill/>
          </a:ln>
        </p:spPr>
      </p:pic>
      <p:pic>
        <p:nvPicPr>
          <p:cNvPr id="15" name="Picture 4">
            <a:extLst>
              <a:ext uri="{FF2B5EF4-FFF2-40B4-BE49-F238E27FC236}">
                <a16:creationId xmlns:a16="http://schemas.microsoft.com/office/drawing/2014/main" id="{4A14DE85-DB82-D754-C1CB-67062476B17D}"/>
              </a:ext>
            </a:extLst>
          </p:cNvPr>
          <p:cNvPicPr>
            <a:picLocks noChangeAspect="1"/>
          </p:cNvPicPr>
          <p:nvPr/>
        </p:nvPicPr>
        <p:blipFill>
          <a:blip r:embed="rId9"/>
          <a:stretch>
            <a:fillRect/>
          </a:stretch>
        </p:blipFill>
        <p:spPr>
          <a:xfrm>
            <a:off x="0" y="6308772"/>
            <a:ext cx="12192000" cy="553634"/>
          </a:xfrm>
          <a:prstGeom prst="rect">
            <a:avLst/>
          </a:prstGeom>
        </p:spPr>
      </p:pic>
      <p:pic>
        <p:nvPicPr>
          <p:cNvPr id="16" name="Picture 6">
            <a:extLst>
              <a:ext uri="{FF2B5EF4-FFF2-40B4-BE49-F238E27FC236}">
                <a16:creationId xmlns:a16="http://schemas.microsoft.com/office/drawing/2014/main" id="{403703BE-F000-F2A2-B801-0FDB915DBDD5}"/>
              </a:ext>
            </a:extLst>
          </p:cNvPr>
          <p:cNvPicPr>
            <a:picLocks noChangeAspect="1"/>
          </p:cNvPicPr>
          <p:nvPr/>
        </p:nvPicPr>
        <p:blipFill>
          <a:blip r:embed="rId10"/>
          <a:stretch>
            <a:fillRect/>
          </a:stretch>
        </p:blipFill>
        <p:spPr>
          <a:xfrm>
            <a:off x="-29496" y="926525"/>
            <a:ext cx="12034684" cy="142986"/>
          </a:xfrm>
          <a:prstGeom prst="rect">
            <a:avLst/>
          </a:prstGeom>
        </p:spPr>
      </p:pic>
      <p:sp>
        <p:nvSpPr>
          <p:cNvPr id="3" name="ZoneTexte 2">
            <a:extLst>
              <a:ext uri="{FF2B5EF4-FFF2-40B4-BE49-F238E27FC236}">
                <a16:creationId xmlns:a16="http://schemas.microsoft.com/office/drawing/2014/main" id="{A12FD90E-1F96-1FE2-72E3-8470CADCA187}"/>
              </a:ext>
            </a:extLst>
          </p:cNvPr>
          <p:cNvSpPr txBox="1"/>
          <p:nvPr/>
        </p:nvSpPr>
        <p:spPr>
          <a:xfrm>
            <a:off x="6426065" y="3429000"/>
            <a:ext cx="5445669" cy="1477328"/>
          </a:xfrm>
          <a:prstGeom prst="rect">
            <a:avLst/>
          </a:prstGeom>
          <a:noFill/>
        </p:spPr>
        <p:txBody>
          <a:bodyPr wrap="square" rtlCol="0">
            <a:spAutoFit/>
          </a:bodyPr>
          <a:lstStyle/>
          <a:p>
            <a:r>
              <a:rPr lang="fr-FR" b="1" dirty="0"/>
              <a:t>ACKOMAS est partenaire</a:t>
            </a:r>
            <a:endParaRPr lang="fr-FR" dirty="0"/>
          </a:p>
          <a:p>
            <a:pPr marL="285750" indent="-285750">
              <a:buFont typeface="Arial" panose="020B0604020202020204" pitchFamily="34" charset="0"/>
              <a:buChar char="•"/>
            </a:pPr>
            <a:r>
              <a:rPr lang="fr-FR" dirty="0"/>
              <a:t>MEDTECH Europe</a:t>
            </a:r>
          </a:p>
          <a:p>
            <a:pPr marL="285750" indent="-285750">
              <a:buFont typeface="Arial" panose="020B0604020202020204" pitchFamily="34" charset="0"/>
              <a:buChar char="•"/>
            </a:pPr>
            <a:r>
              <a:rPr lang="fr-FR" dirty="0"/>
              <a:t>GS1Healthcare</a:t>
            </a:r>
          </a:p>
          <a:p>
            <a:pPr marL="285750" indent="-285750">
              <a:buFont typeface="Arial" panose="020B0604020202020204" pitchFamily="34" charset="0"/>
              <a:buChar char="•"/>
            </a:pPr>
            <a:r>
              <a:rPr lang="fr-FR" dirty="0"/>
              <a:t>ISPE (international Society for Pharmaceutical Engineering)</a:t>
            </a:r>
          </a:p>
        </p:txBody>
      </p:sp>
      <p:sp>
        <p:nvSpPr>
          <p:cNvPr id="5" name="ZoneTexte 4">
            <a:extLst>
              <a:ext uri="{FF2B5EF4-FFF2-40B4-BE49-F238E27FC236}">
                <a16:creationId xmlns:a16="http://schemas.microsoft.com/office/drawing/2014/main" id="{2D077BC5-37A0-36B8-B48A-727D138FBE40}"/>
              </a:ext>
            </a:extLst>
          </p:cNvPr>
          <p:cNvSpPr txBox="1"/>
          <p:nvPr/>
        </p:nvSpPr>
        <p:spPr>
          <a:xfrm>
            <a:off x="6426065" y="1284115"/>
            <a:ext cx="5445669" cy="2031325"/>
          </a:xfrm>
          <a:prstGeom prst="rect">
            <a:avLst/>
          </a:prstGeom>
          <a:noFill/>
        </p:spPr>
        <p:txBody>
          <a:bodyPr wrap="square" rtlCol="0">
            <a:spAutoFit/>
          </a:bodyPr>
          <a:lstStyle/>
          <a:p>
            <a:r>
              <a:rPr lang="fr-FR" b="1" dirty="0"/>
              <a:t>ACKOMAS est un éditeur informatique</a:t>
            </a:r>
          </a:p>
          <a:p>
            <a:pPr marL="285750" indent="-285750">
              <a:buFont typeface="Arial" panose="020B0604020202020204" pitchFamily="34" charset="0"/>
              <a:buChar char="•"/>
            </a:pPr>
            <a:r>
              <a:rPr lang="fr-FR" dirty="0"/>
              <a:t>Expert en conformité règlementaire</a:t>
            </a:r>
          </a:p>
          <a:p>
            <a:pPr marL="285750" indent="-285750">
              <a:buFont typeface="Arial" panose="020B0604020202020204" pitchFamily="34" charset="0"/>
              <a:buChar char="•"/>
            </a:pPr>
            <a:r>
              <a:rPr lang="fr-FR" dirty="0"/>
              <a:t>Dédié à l’industrie des Dispositifs Médicaux</a:t>
            </a:r>
          </a:p>
          <a:p>
            <a:pPr marL="285750" indent="-285750">
              <a:buFont typeface="Arial" panose="020B0604020202020204" pitchFamily="34" charset="0"/>
              <a:buChar char="•"/>
            </a:pPr>
            <a:r>
              <a:rPr lang="fr-FR" dirty="0"/>
              <a:t>solution M2M vers EUDAMED opérationnelle depuis 2021, et</a:t>
            </a:r>
          </a:p>
          <a:p>
            <a:pPr marL="285750" indent="-285750">
              <a:buFont typeface="Arial" panose="020B0604020202020204" pitchFamily="34" charset="0"/>
              <a:buChar char="•"/>
            </a:pPr>
            <a:r>
              <a:rPr lang="fr-FR" dirty="0"/>
              <a:t>vers les autres bases règlementaires présentes (GUDID) et à venir</a:t>
            </a:r>
          </a:p>
        </p:txBody>
      </p:sp>
    </p:spTree>
    <p:extLst>
      <p:ext uri="{BB962C8B-B14F-4D97-AF65-F5344CB8AC3E}">
        <p14:creationId xmlns:p14="http://schemas.microsoft.com/office/powerpoint/2010/main" val="128546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EC0E-4C0D-78E5-5B83-95871B5F33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D71120-C77F-E4E7-9EF8-7C6FA598B411}"/>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Webinaires Ackomas Q1-2025 (2/8)</a:t>
            </a:r>
            <a:br>
              <a:rPr lang="fr-FR" sz="2400" dirty="0">
                <a:latin typeface="Poppins" panose="00000500000000000000" pitchFamily="2" charset="0"/>
                <a:cs typeface="Poppins" panose="00000500000000000000" pitchFamily="2" charset="0"/>
              </a:rPr>
            </a:br>
            <a:r>
              <a:rPr lang="fr-FR" sz="2400" b="1" dirty="0">
                <a:latin typeface="Poppins" panose="00000500000000000000" pitchFamily="2" charset="0"/>
                <a:cs typeface="Poppins" panose="00000500000000000000" pitchFamily="2" charset="0"/>
              </a:rPr>
              <a:t>Vos webinaires sur Q1-2025 autour d’EUDAMED</a:t>
            </a:r>
          </a:p>
        </p:txBody>
      </p:sp>
      <p:sp>
        <p:nvSpPr>
          <p:cNvPr id="4" name="Espace réservé du numéro de diapositive 3">
            <a:extLst>
              <a:ext uri="{FF2B5EF4-FFF2-40B4-BE49-F238E27FC236}">
                <a16:creationId xmlns:a16="http://schemas.microsoft.com/office/drawing/2014/main" id="{537A3C2A-E13C-8DF1-6C17-2A807309A086}"/>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pPr>
                <a:spcAft>
                  <a:spcPts val="600"/>
                </a:spcAft>
              </a:pPr>
              <a:t>3</a:t>
            </a:fld>
            <a:endParaRPr lang="en-US"/>
          </a:p>
        </p:txBody>
      </p:sp>
      <p:sp>
        <p:nvSpPr>
          <p:cNvPr id="7" name="Espace réservé du numéro de diapositive 3">
            <a:extLst>
              <a:ext uri="{FF2B5EF4-FFF2-40B4-BE49-F238E27FC236}">
                <a16:creationId xmlns:a16="http://schemas.microsoft.com/office/drawing/2014/main" id="{EC11E4A0-3CFF-1FCF-FBEA-BAA05F91F588}"/>
              </a:ext>
            </a:extLst>
          </p:cNvPr>
          <p:cNvSpPr txBox="1">
            <a:spLocks/>
          </p:cNvSpPr>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AB73BC-B049-4115-A692-8D63A059BFB8}" type="slidenum">
              <a:rPr lang="en-US" smtClean="0"/>
              <a:pPr>
                <a:spcAft>
                  <a:spcPts val="600"/>
                </a:spcAft>
              </a:pPr>
              <a:t>3</a:t>
            </a:fld>
            <a:endParaRPr lang="en-US"/>
          </a:p>
        </p:txBody>
      </p:sp>
      <p:sp>
        <p:nvSpPr>
          <p:cNvPr id="8" name="Espace réservé du numéro de diapositive 3">
            <a:extLst>
              <a:ext uri="{FF2B5EF4-FFF2-40B4-BE49-F238E27FC236}">
                <a16:creationId xmlns:a16="http://schemas.microsoft.com/office/drawing/2014/main" id="{893CBC68-DDE7-F21B-1118-B8BE75A22E69}"/>
              </a:ext>
            </a:extLst>
          </p:cNvPr>
          <p:cNvSpPr txBox="1">
            <a:spLocks/>
          </p:cNvSpPr>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FAB73BC-B049-4115-A692-8D63A059BFB8}" type="slidenum">
              <a:rPr lang="en-US" smtClean="0"/>
              <a:pPr>
                <a:spcAft>
                  <a:spcPts val="600"/>
                </a:spcAft>
              </a:pPr>
              <a:t>3</a:t>
            </a:fld>
            <a:endParaRPr lang="en-US"/>
          </a:p>
        </p:txBody>
      </p:sp>
      <p:pic>
        <p:nvPicPr>
          <p:cNvPr id="15" name="Picture 4">
            <a:extLst>
              <a:ext uri="{FF2B5EF4-FFF2-40B4-BE49-F238E27FC236}">
                <a16:creationId xmlns:a16="http://schemas.microsoft.com/office/drawing/2014/main" id="{FDF1A85B-C975-1402-C92E-E9D826C0887D}"/>
              </a:ext>
            </a:extLst>
          </p:cNvPr>
          <p:cNvPicPr>
            <a:picLocks noChangeAspect="1"/>
          </p:cNvPicPr>
          <p:nvPr/>
        </p:nvPicPr>
        <p:blipFill>
          <a:blip r:embed="rId3"/>
          <a:stretch>
            <a:fillRect/>
          </a:stretch>
        </p:blipFill>
        <p:spPr>
          <a:xfrm>
            <a:off x="0" y="6308772"/>
            <a:ext cx="12192000" cy="553634"/>
          </a:xfrm>
          <a:prstGeom prst="rect">
            <a:avLst/>
          </a:prstGeom>
        </p:spPr>
      </p:pic>
      <p:pic>
        <p:nvPicPr>
          <p:cNvPr id="16" name="Picture 6">
            <a:extLst>
              <a:ext uri="{FF2B5EF4-FFF2-40B4-BE49-F238E27FC236}">
                <a16:creationId xmlns:a16="http://schemas.microsoft.com/office/drawing/2014/main" id="{9036C9E1-333B-BA69-E31E-2ED5E5FC9921}"/>
              </a:ext>
            </a:extLst>
          </p:cNvPr>
          <p:cNvPicPr>
            <a:picLocks noChangeAspect="1"/>
          </p:cNvPicPr>
          <p:nvPr/>
        </p:nvPicPr>
        <p:blipFill>
          <a:blip r:embed="rId4"/>
          <a:stretch>
            <a:fillRect/>
          </a:stretch>
        </p:blipFill>
        <p:spPr>
          <a:xfrm>
            <a:off x="-29496" y="926525"/>
            <a:ext cx="12034684" cy="142986"/>
          </a:xfrm>
          <a:prstGeom prst="rect">
            <a:avLst/>
          </a:prstGeom>
        </p:spPr>
      </p:pic>
      <p:graphicFrame>
        <p:nvGraphicFramePr>
          <p:cNvPr id="3" name="Tableau 2">
            <a:extLst>
              <a:ext uri="{FF2B5EF4-FFF2-40B4-BE49-F238E27FC236}">
                <a16:creationId xmlns:a16="http://schemas.microsoft.com/office/drawing/2014/main" id="{1DA130F9-4A0F-BA60-B68F-60A093D026C0}"/>
              </a:ext>
            </a:extLst>
          </p:cNvPr>
          <p:cNvGraphicFramePr>
            <a:graphicFrameLocks noGrp="1"/>
          </p:cNvGraphicFramePr>
          <p:nvPr>
            <p:extLst>
              <p:ext uri="{D42A27DB-BD31-4B8C-83A1-F6EECF244321}">
                <p14:modId xmlns:p14="http://schemas.microsoft.com/office/powerpoint/2010/main" val="1719416906"/>
              </p:ext>
            </p:extLst>
          </p:nvPr>
        </p:nvGraphicFramePr>
        <p:xfrm>
          <a:off x="2525059" y="2001539"/>
          <a:ext cx="9337357" cy="4082288"/>
        </p:xfrm>
        <a:graphic>
          <a:graphicData uri="http://schemas.openxmlformats.org/drawingml/2006/table">
            <a:tbl>
              <a:tblPr firstRow="1" bandRow="1">
                <a:tableStyleId>{5C22544A-7EE6-4342-B048-85BDC9FD1C3A}</a:tableStyleId>
              </a:tblPr>
              <a:tblGrid>
                <a:gridCol w="891754">
                  <a:extLst>
                    <a:ext uri="{9D8B030D-6E8A-4147-A177-3AD203B41FA5}">
                      <a16:colId xmlns:a16="http://schemas.microsoft.com/office/drawing/2014/main" val="4283608905"/>
                    </a:ext>
                  </a:extLst>
                </a:gridCol>
                <a:gridCol w="6666334">
                  <a:extLst>
                    <a:ext uri="{9D8B030D-6E8A-4147-A177-3AD203B41FA5}">
                      <a16:colId xmlns:a16="http://schemas.microsoft.com/office/drawing/2014/main" val="3844115964"/>
                    </a:ext>
                  </a:extLst>
                </a:gridCol>
                <a:gridCol w="1779269">
                  <a:extLst>
                    <a:ext uri="{9D8B030D-6E8A-4147-A177-3AD203B41FA5}">
                      <a16:colId xmlns:a16="http://schemas.microsoft.com/office/drawing/2014/main" val="2475292383"/>
                    </a:ext>
                  </a:extLst>
                </a:gridCol>
              </a:tblGrid>
              <a:tr h="0">
                <a:tc>
                  <a:txBody>
                    <a:bodyPr/>
                    <a:lstStyle/>
                    <a:p>
                      <a:pPr algn="ctr"/>
                      <a:r>
                        <a:rPr lang="fr-FR" sz="1600" noProof="0" dirty="0">
                          <a:latin typeface="Poppins" panose="00000500000000000000" pitchFamily="2" charset="0"/>
                          <a:cs typeface="Poppins" panose="00000500000000000000" pitchFamily="2" charset="0"/>
                        </a:rPr>
                        <a:t>#</a:t>
                      </a:r>
                    </a:p>
                  </a:txBody>
                  <a:tcPr anchor="ctr"/>
                </a:tc>
                <a:tc>
                  <a:txBody>
                    <a:bodyPr/>
                    <a:lstStyle/>
                    <a:p>
                      <a:pPr algn="ctr"/>
                      <a:r>
                        <a:rPr lang="fr-FR" sz="1600" noProof="0" dirty="0">
                          <a:latin typeface="Poppins" panose="00000500000000000000" pitchFamily="2" charset="0"/>
                          <a:cs typeface="Poppins" panose="00000500000000000000" pitchFamily="2" charset="0"/>
                        </a:rPr>
                        <a:t>Liste des webinaires Ackomas sur Q1-2025</a:t>
                      </a:r>
                    </a:p>
                  </a:txBody>
                  <a:tcPr anchor="ctr"/>
                </a:tc>
                <a:tc>
                  <a:txBody>
                    <a:bodyPr/>
                    <a:lstStyle/>
                    <a:p>
                      <a:pPr algn="ctr"/>
                      <a:r>
                        <a:rPr lang="fr-FR" sz="1600" noProof="0" dirty="0">
                          <a:latin typeface="Poppins" panose="00000500000000000000" pitchFamily="2" charset="0"/>
                          <a:cs typeface="Poppins" panose="00000500000000000000" pitchFamily="2" charset="0"/>
                        </a:rPr>
                        <a:t>Dates</a:t>
                      </a:r>
                    </a:p>
                  </a:txBody>
                  <a:tcPr anchor="ctr"/>
                </a:tc>
                <a:extLst>
                  <a:ext uri="{0D108BD9-81ED-4DB2-BD59-A6C34878D82A}">
                    <a16:rowId xmlns:a16="http://schemas.microsoft.com/office/drawing/2014/main" val="1129879143"/>
                  </a:ext>
                </a:extLst>
              </a:tr>
              <a:tr h="370840">
                <a:tc>
                  <a:txBody>
                    <a:bodyPr/>
                    <a:lstStyle/>
                    <a:p>
                      <a:pPr marL="0" algn="ctr" defTabSz="914400" rtl="0" eaLnBrk="1" latinLnBrk="0" hangingPunct="1">
                        <a:lnSpc>
                          <a:spcPct val="150000"/>
                        </a:lnSpc>
                      </a:pPr>
                      <a:r>
                        <a:rPr lang="fr-FR" sz="1600" b="0" strike="dblStrike" kern="1200" baseline="0" noProof="0" dirty="0">
                          <a:solidFill>
                            <a:schemeClr val="dk1"/>
                          </a:solidFill>
                          <a:latin typeface="Poppins" panose="00000500000000000000" pitchFamily="2" charset="0"/>
                          <a:ea typeface="+mn-ea"/>
                          <a:cs typeface="Poppins" panose="00000500000000000000" pitchFamily="2" charset="0"/>
                        </a:rPr>
                        <a:t>1</a:t>
                      </a:r>
                    </a:p>
                  </a:txBody>
                  <a:tcPr anchor="ctr"/>
                </a:tc>
                <a:tc>
                  <a:txBody>
                    <a:bodyPr/>
                    <a:lstStyle/>
                    <a:p>
                      <a:pPr>
                        <a:lnSpc>
                          <a:spcPct val="150000"/>
                        </a:lnSpc>
                      </a:pPr>
                      <a:r>
                        <a:rPr lang="fr-FR" sz="1600" b="0" strike="dblStrike" baseline="0" noProof="0" dirty="0">
                          <a:latin typeface="Poppins" panose="00000500000000000000" pitchFamily="2" charset="0"/>
                          <a:cs typeface="Poppins" panose="00000500000000000000" pitchFamily="2" charset="0"/>
                        </a:rPr>
                        <a:t>Projet EUDAMED : Comprendre l’essentiel?</a:t>
                      </a:r>
                    </a:p>
                  </a:txBody>
                  <a:tcPr anchor="ctr"/>
                </a:tc>
                <a:tc>
                  <a:txBody>
                    <a:bodyPr/>
                    <a:lstStyle/>
                    <a:p>
                      <a:pPr algn="ctr">
                        <a:lnSpc>
                          <a:spcPct val="150000"/>
                        </a:lnSpc>
                      </a:pPr>
                      <a:r>
                        <a:rPr lang="fr-FR" sz="1600" b="0" strike="dblStrike" kern="1200" baseline="0" noProof="0" dirty="0">
                          <a:solidFill>
                            <a:schemeClr val="dk1"/>
                          </a:solidFill>
                          <a:latin typeface="Poppins" panose="00000500000000000000" pitchFamily="2" charset="0"/>
                          <a:ea typeface="+mn-ea"/>
                          <a:cs typeface="Poppins" panose="00000500000000000000" pitchFamily="2" charset="0"/>
                        </a:rPr>
                        <a:t>23 Jan 25</a:t>
                      </a:r>
                    </a:p>
                  </a:txBody>
                  <a:tcPr anchor="ctr"/>
                </a:tc>
                <a:extLst>
                  <a:ext uri="{0D108BD9-81ED-4DB2-BD59-A6C34878D82A}">
                    <a16:rowId xmlns:a16="http://schemas.microsoft.com/office/drawing/2014/main" val="445155323"/>
                  </a:ext>
                </a:extLst>
              </a:tr>
              <a:tr h="370840">
                <a:tc>
                  <a:txBody>
                    <a:bodyPr/>
                    <a:lstStyle/>
                    <a:p>
                      <a:pPr algn="ctr">
                        <a:lnSpc>
                          <a:spcPct val="150000"/>
                        </a:lnSpc>
                      </a:pPr>
                      <a:r>
                        <a:rPr lang="fr-FR" sz="1600" b="1" noProof="0" dirty="0">
                          <a:solidFill>
                            <a:srgbClr val="FF0000"/>
                          </a:solidFill>
                          <a:latin typeface="Poppins" panose="00000500000000000000" pitchFamily="2" charset="0"/>
                          <a:cs typeface="Poppins" panose="00000500000000000000" pitchFamily="2" charset="0"/>
                        </a:rPr>
                        <a:t>2</a:t>
                      </a:r>
                    </a:p>
                  </a:txBody>
                  <a:tcPr anchor="ctr"/>
                </a:tc>
                <a:tc>
                  <a:txBody>
                    <a:bodyPr/>
                    <a:lstStyle/>
                    <a:p>
                      <a:pPr>
                        <a:lnSpc>
                          <a:spcPct val="150000"/>
                        </a:lnSpc>
                      </a:pPr>
                      <a:r>
                        <a:rPr lang="fr-FR" sz="1600" b="1" noProof="0" dirty="0">
                          <a:solidFill>
                            <a:srgbClr val="FF0000"/>
                          </a:solidFill>
                          <a:latin typeface="Poppins" panose="00000500000000000000" pitchFamily="2" charset="0"/>
                          <a:cs typeface="Poppins" panose="00000500000000000000" pitchFamily="2" charset="0"/>
                        </a:rPr>
                        <a:t>Saisir directement ses données dans EUDAMED?</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b="1" noProof="0" dirty="0">
                          <a:solidFill>
                            <a:srgbClr val="FF0000"/>
                          </a:solidFill>
                          <a:latin typeface="Poppins" panose="00000500000000000000" pitchFamily="2" charset="0"/>
                          <a:cs typeface="Poppins" panose="00000500000000000000" pitchFamily="2" charset="0"/>
                        </a:rPr>
                        <a:t>30 Jan 25</a:t>
                      </a:r>
                    </a:p>
                  </a:txBody>
                  <a:tcPr anchor="ctr"/>
                </a:tc>
                <a:extLst>
                  <a:ext uri="{0D108BD9-81ED-4DB2-BD59-A6C34878D82A}">
                    <a16:rowId xmlns:a16="http://schemas.microsoft.com/office/drawing/2014/main" val="3942737007"/>
                  </a:ext>
                </a:extLst>
              </a:tr>
              <a:tr h="370840">
                <a:tc>
                  <a:txBody>
                    <a:bodyPr/>
                    <a:lstStyle/>
                    <a:p>
                      <a:pPr algn="ctr">
                        <a:lnSpc>
                          <a:spcPct val="150000"/>
                        </a:lnSpc>
                      </a:pPr>
                      <a:r>
                        <a:rPr lang="fr-FR" sz="1600" noProof="0" dirty="0">
                          <a:latin typeface="Poppins" panose="00000500000000000000" pitchFamily="2" charset="0"/>
                          <a:cs typeface="Poppins" panose="00000500000000000000" pitchFamily="2" charset="0"/>
                        </a:rPr>
                        <a:t>3</a:t>
                      </a:r>
                    </a:p>
                  </a:txBody>
                  <a:tcPr anchor="ctr"/>
                </a:tc>
                <a:tc>
                  <a:txBody>
                    <a:bodyPr/>
                    <a:lstStyle/>
                    <a:p>
                      <a:pPr>
                        <a:lnSpc>
                          <a:spcPct val="150000"/>
                        </a:lnSpc>
                      </a:pPr>
                      <a:r>
                        <a:rPr lang="fr-FR" sz="1600" noProof="0" dirty="0">
                          <a:latin typeface="Poppins" panose="00000500000000000000" pitchFamily="2" charset="0"/>
                          <a:cs typeface="Poppins" panose="00000500000000000000" pitchFamily="2" charset="0"/>
                        </a:rPr>
                        <a:t>Charger des fichiers XML dans EUDAMED</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noProof="0" dirty="0">
                          <a:latin typeface="Poppins" panose="00000500000000000000" pitchFamily="2" charset="0"/>
                          <a:cs typeface="Poppins" panose="00000500000000000000" pitchFamily="2" charset="0"/>
                        </a:rPr>
                        <a:t>13 </a:t>
                      </a:r>
                      <a:r>
                        <a:rPr lang="fr-FR" sz="1600" noProof="0" dirty="0" err="1">
                          <a:latin typeface="Poppins" panose="00000500000000000000" pitchFamily="2" charset="0"/>
                          <a:cs typeface="Poppins" panose="00000500000000000000" pitchFamily="2" charset="0"/>
                        </a:rPr>
                        <a:t>Fév</a:t>
                      </a:r>
                      <a:r>
                        <a:rPr lang="fr-FR" sz="1600" noProof="0" dirty="0">
                          <a:latin typeface="Poppins" panose="00000500000000000000" pitchFamily="2" charset="0"/>
                          <a:cs typeface="Poppins" panose="00000500000000000000" pitchFamily="2" charset="0"/>
                        </a:rPr>
                        <a:t> 25</a:t>
                      </a:r>
                    </a:p>
                  </a:txBody>
                  <a:tcPr anchor="ctr"/>
                </a:tc>
                <a:extLst>
                  <a:ext uri="{0D108BD9-81ED-4DB2-BD59-A6C34878D82A}">
                    <a16:rowId xmlns:a16="http://schemas.microsoft.com/office/drawing/2014/main" val="3522483224"/>
                  </a:ext>
                </a:extLst>
              </a:tr>
              <a:tr h="370840">
                <a:tc>
                  <a:txBody>
                    <a:bodyPr/>
                    <a:lstStyle/>
                    <a:p>
                      <a:pPr algn="ctr">
                        <a:lnSpc>
                          <a:spcPct val="150000"/>
                        </a:lnSpc>
                      </a:pPr>
                      <a:r>
                        <a:rPr lang="fr-FR" sz="1600" noProof="0" dirty="0">
                          <a:latin typeface="Poppins" panose="00000500000000000000" pitchFamily="2" charset="0"/>
                          <a:cs typeface="Poppins" panose="00000500000000000000" pitchFamily="2" charset="0"/>
                        </a:rPr>
                        <a:t>4</a:t>
                      </a:r>
                    </a:p>
                  </a:txBody>
                  <a:tcPr anchor="ctr"/>
                </a:tc>
                <a:tc>
                  <a:txBody>
                    <a:bodyPr/>
                    <a:lstStyle/>
                    <a:p>
                      <a:pPr>
                        <a:lnSpc>
                          <a:spcPct val="150000"/>
                        </a:lnSpc>
                      </a:pPr>
                      <a:r>
                        <a:rPr lang="fr-FR" sz="1600" noProof="0" dirty="0">
                          <a:latin typeface="Poppins" panose="00000500000000000000" pitchFamily="2" charset="0"/>
                          <a:cs typeface="Poppins" panose="00000500000000000000" pitchFamily="2" charset="0"/>
                        </a:rPr>
                        <a:t>Automatiser la mise à jour EUDAMED avec une solution M2M</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noProof="0" dirty="0">
                          <a:latin typeface="Poppins" panose="00000500000000000000" pitchFamily="2" charset="0"/>
                          <a:cs typeface="Poppins" panose="00000500000000000000" pitchFamily="2" charset="0"/>
                        </a:rPr>
                        <a:t>27 </a:t>
                      </a:r>
                      <a:r>
                        <a:rPr lang="fr-FR" sz="1600" noProof="0" dirty="0" err="1">
                          <a:latin typeface="Poppins" panose="00000500000000000000" pitchFamily="2" charset="0"/>
                          <a:cs typeface="Poppins" panose="00000500000000000000" pitchFamily="2" charset="0"/>
                        </a:rPr>
                        <a:t>Fév</a:t>
                      </a:r>
                      <a:r>
                        <a:rPr lang="fr-FR" sz="1600" noProof="0" dirty="0">
                          <a:latin typeface="Poppins" panose="00000500000000000000" pitchFamily="2" charset="0"/>
                          <a:cs typeface="Poppins" panose="00000500000000000000" pitchFamily="2" charset="0"/>
                        </a:rPr>
                        <a:t> 25</a:t>
                      </a:r>
                    </a:p>
                  </a:txBody>
                  <a:tcPr anchor="ctr"/>
                </a:tc>
                <a:extLst>
                  <a:ext uri="{0D108BD9-81ED-4DB2-BD59-A6C34878D82A}">
                    <a16:rowId xmlns:a16="http://schemas.microsoft.com/office/drawing/2014/main" val="1303659126"/>
                  </a:ext>
                </a:extLst>
              </a:tr>
              <a:tr h="370840">
                <a:tc>
                  <a:txBody>
                    <a:bodyPr/>
                    <a:lstStyle/>
                    <a:p>
                      <a:pPr algn="ctr">
                        <a:lnSpc>
                          <a:spcPct val="150000"/>
                        </a:lnSpc>
                      </a:pPr>
                      <a:r>
                        <a:rPr lang="fr-FR" sz="1600" noProof="0" dirty="0">
                          <a:latin typeface="Poppins" panose="00000500000000000000" pitchFamily="2" charset="0"/>
                          <a:cs typeface="Poppins" panose="00000500000000000000" pitchFamily="2" charset="0"/>
                        </a:rPr>
                        <a:t>5</a:t>
                      </a:r>
                    </a:p>
                  </a:txBody>
                  <a:tcPr anchor="ctr"/>
                </a:tc>
                <a:tc>
                  <a:txBody>
                    <a:bodyPr/>
                    <a:lstStyle/>
                    <a:p>
                      <a:pPr>
                        <a:lnSpc>
                          <a:spcPct val="150000"/>
                        </a:lnSpc>
                      </a:pPr>
                      <a:r>
                        <a:rPr lang="fr-FR" sz="1600" noProof="0" dirty="0">
                          <a:latin typeface="Poppins" panose="00000500000000000000" pitchFamily="2" charset="0"/>
                          <a:cs typeface="Poppins" panose="00000500000000000000" pitchFamily="2" charset="0"/>
                        </a:rPr>
                        <a:t>Qui s’intéresse dans l’entreprise à EUDAMED? Qui pilote?</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noProof="0" dirty="0">
                          <a:latin typeface="Poppins" panose="00000500000000000000" pitchFamily="2" charset="0"/>
                          <a:cs typeface="Poppins" panose="00000500000000000000" pitchFamily="2" charset="0"/>
                        </a:rPr>
                        <a:t>13 Mar 25</a:t>
                      </a:r>
                    </a:p>
                  </a:txBody>
                  <a:tcPr anchor="ctr"/>
                </a:tc>
                <a:extLst>
                  <a:ext uri="{0D108BD9-81ED-4DB2-BD59-A6C34878D82A}">
                    <a16:rowId xmlns:a16="http://schemas.microsoft.com/office/drawing/2014/main" val="3852531437"/>
                  </a:ext>
                </a:extLst>
              </a:tr>
              <a:tr h="370840">
                <a:tc>
                  <a:txBody>
                    <a:bodyPr/>
                    <a:lstStyle/>
                    <a:p>
                      <a:pPr algn="ctr">
                        <a:lnSpc>
                          <a:spcPct val="150000"/>
                        </a:lnSpc>
                      </a:pPr>
                      <a:r>
                        <a:rPr lang="fr-FR" sz="1600" noProof="0" dirty="0">
                          <a:latin typeface="Poppins" panose="00000500000000000000" pitchFamily="2" charset="0"/>
                          <a:cs typeface="Poppins" panose="00000500000000000000" pitchFamily="2" charset="0"/>
                        </a:rPr>
                        <a:t>6</a:t>
                      </a:r>
                    </a:p>
                  </a:txBody>
                  <a:tcPr anchor="ctr"/>
                </a:tc>
                <a:tc>
                  <a:txBody>
                    <a:bodyPr/>
                    <a:lstStyle/>
                    <a:p>
                      <a:pPr>
                        <a:lnSpc>
                          <a:spcPct val="150000"/>
                        </a:lnSpc>
                      </a:pPr>
                      <a:r>
                        <a:rPr lang="fr-FR" sz="1600" noProof="0" dirty="0">
                          <a:latin typeface="Poppins" panose="00000500000000000000" pitchFamily="2" charset="0"/>
                          <a:cs typeface="Poppins" panose="00000500000000000000" pitchFamily="2" charset="0"/>
                        </a:rPr>
                        <a:t>Quels enjeux globaux autour des bases de données règlementaires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noProof="0" dirty="0">
                          <a:latin typeface="Poppins" panose="00000500000000000000" pitchFamily="2" charset="0"/>
                          <a:cs typeface="Poppins" panose="00000500000000000000" pitchFamily="2" charset="0"/>
                        </a:rPr>
                        <a:t>27 Mar 25</a:t>
                      </a:r>
                    </a:p>
                  </a:txBody>
                  <a:tcPr anchor="ctr"/>
                </a:tc>
                <a:extLst>
                  <a:ext uri="{0D108BD9-81ED-4DB2-BD59-A6C34878D82A}">
                    <a16:rowId xmlns:a16="http://schemas.microsoft.com/office/drawing/2014/main" val="3882309860"/>
                  </a:ext>
                </a:extLst>
              </a:tr>
              <a:tr h="370840">
                <a:tc>
                  <a:txBody>
                    <a:bodyPr/>
                    <a:lstStyle/>
                    <a:p>
                      <a:pPr algn="ctr">
                        <a:lnSpc>
                          <a:spcPct val="150000"/>
                        </a:lnSpc>
                      </a:pPr>
                      <a:r>
                        <a:rPr lang="fr-FR" sz="1600" noProof="0" dirty="0">
                          <a:latin typeface="Poppins" panose="00000500000000000000" pitchFamily="2" charset="0"/>
                          <a:cs typeface="Poppins" panose="00000500000000000000" pitchFamily="2" charset="0"/>
                        </a:rPr>
                        <a:t>7</a:t>
                      </a:r>
                    </a:p>
                  </a:txBody>
                  <a:tcPr anchor="ctr"/>
                </a:tc>
                <a:tc>
                  <a:txBody>
                    <a:bodyPr/>
                    <a:lstStyle/>
                    <a:p>
                      <a:pPr>
                        <a:lnSpc>
                          <a:spcPct val="150000"/>
                        </a:lnSpc>
                      </a:pPr>
                      <a:r>
                        <a:rPr lang="fr-FR" sz="1600" noProof="0" dirty="0">
                          <a:latin typeface="Poppins" panose="00000500000000000000" pitchFamily="2" charset="0"/>
                          <a:cs typeface="Poppins" panose="00000500000000000000" pitchFamily="2" charset="0"/>
                        </a:rPr>
                        <a:t>Comparaison EUDAMED / GUDID</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noProof="0" dirty="0">
                          <a:latin typeface="Poppins" panose="00000500000000000000" pitchFamily="2" charset="0"/>
                          <a:cs typeface="Poppins" panose="00000500000000000000" pitchFamily="2" charset="0"/>
                        </a:rPr>
                        <a:t>10 </a:t>
                      </a:r>
                      <a:r>
                        <a:rPr lang="fr-FR" sz="1600" noProof="0" dirty="0" err="1">
                          <a:latin typeface="Poppins" panose="00000500000000000000" pitchFamily="2" charset="0"/>
                          <a:cs typeface="Poppins" panose="00000500000000000000" pitchFamily="2" charset="0"/>
                        </a:rPr>
                        <a:t>Avr</a:t>
                      </a:r>
                      <a:r>
                        <a:rPr lang="fr-FR" sz="1600" noProof="0" dirty="0">
                          <a:latin typeface="Poppins" panose="00000500000000000000" pitchFamily="2" charset="0"/>
                          <a:cs typeface="Poppins" panose="00000500000000000000" pitchFamily="2" charset="0"/>
                        </a:rPr>
                        <a:t> 25</a:t>
                      </a:r>
                    </a:p>
                  </a:txBody>
                  <a:tcPr anchor="ctr"/>
                </a:tc>
                <a:extLst>
                  <a:ext uri="{0D108BD9-81ED-4DB2-BD59-A6C34878D82A}">
                    <a16:rowId xmlns:a16="http://schemas.microsoft.com/office/drawing/2014/main" val="1293560275"/>
                  </a:ext>
                </a:extLst>
              </a:tr>
              <a:tr h="370840">
                <a:tc>
                  <a:txBody>
                    <a:bodyPr/>
                    <a:lstStyle/>
                    <a:p>
                      <a:pPr algn="ctr">
                        <a:lnSpc>
                          <a:spcPct val="150000"/>
                        </a:lnSpc>
                      </a:pPr>
                      <a:r>
                        <a:rPr lang="fr-FR" sz="1600" noProof="0" dirty="0">
                          <a:latin typeface="Poppins" panose="00000500000000000000" pitchFamily="2" charset="0"/>
                          <a:cs typeface="Poppins" panose="00000500000000000000" pitchFamily="2" charset="0"/>
                        </a:rPr>
                        <a:t>8</a:t>
                      </a:r>
                    </a:p>
                  </a:txBody>
                  <a:tcPr anchor="ctr"/>
                </a:tc>
                <a:tc>
                  <a:txBody>
                    <a:bodyPr/>
                    <a:lstStyle/>
                    <a:p>
                      <a:pPr>
                        <a:lnSpc>
                          <a:spcPct val="150000"/>
                        </a:lnSpc>
                      </a:pPr>
                      <a:r>
                        <a:rPr lang="fr-FR" sz="1600" noProof="0" dirty="0">
                          <a:latin typeface="Poppins" panose="00000500000000000000" pitchFamily="2" charset="0"/>
                          <a:cs typeface="Poppins" panose="00000500000000000000" pitchFamily="2" charset="0"/>
                        </a:rPr>
                        <a:t>Quels budgets envisager avec EUDAMED?</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noProof="0" dirty="0">
                          <a:latin typeface="Poppins" panose="00000500000000000000" pitchFamily="2" charset="0"/>
                          <a:cs typeface="Poppins" panose="00000500000000000000" pitchFamily="2" charset="0"/>
                        </a:rPr>
                        <a:t>24 </a:t>
                      </a:r>
                      <a:r>
                        <a:rPr lang="fr-FR" sz="1600" noProof="0" dirty="0" err="1">
                          <a:latin typeface="Poppins" panose="00000500000000000000" pitchFamily="2" charset="0"/>
                          <a:cs typeface="Poppins" panose="00000500000000000000" pitchFamily="2" charset="0"/>
                        </a:rPr>
                        <a:t>Avr</a:t>
                      </a:r>
                      <a:r>
                        <a:rPr lang="fr-FR" sz="1600" noProof="0" dirty="0">
                          <a:latin typeface="Poppins" panose="00000500000000000000" pitchFamily="2" charset="0"/>
                          <a:cs typeface="Poppins" panose="00000500000000000000" pitchFamily="2" charset="0"/>
                        </a:rPr>
                        <a:t> 25</a:t>
                      </a:r>
                    </a:p>
                  </a:txBody>
                  <a:tcPr anchor="ctr"/>
                </a:tc>
                <a:extLst>
                  <a:ext uri="{0D108BD9-81ED-4DB2-BD59-A6C34878D82A}">
                    <a16:rowId xmlns:a16="http://schemas.microsoft.com/office/drawing/2014/main" val="1577719906"/>
                  </a:ext>
                </a:extLst>
              </a:tr>
            </a:tbl>
          </a:graphicData>
        </a:graphic>
      </p:graphicFrame>
      <p:sp>
        <p:nvSpPr>
          <p:cNvPr id="12" name="ZoneTexte 11">
            <a:extLst>
              <a:ext uri="{FF2B5EF4-FFF2-40B4-BE49-F238E27FC236}">
                <a16:creationId xmlns:a16="http://schemas.microsoft.com/office/drawing/2014/main" id="{85AAF932-DFCD-A2D3-8509-9F8062A7C4CA}"/>
              </a:ext>
            </a:extLst>
          </p:cNvPr>
          <p:cNvSpPr txBox="1"/>
          <p:nvPr/>
        </p:nvSpPr>
        <p:spPr>
          <a:xfrm>
            <a:off x="2477543" y="1278990"/>
            <a:ext cx="9432390" cy="954107"/>
          </a:xfrm>
          <a:prstGeom prst="rect">
            <a:avLst/>
          </a:prstGeom>
          <a:noFill/>
        </p:spPr>
        <p:txBody>
          <a:bodyPr wrap="none" rtlCol="0">
            <a:spAutoFit/>
          </a:bodyPr>
          <a:lstStyle/>
          <a:p>
            <a:r>
              <a:rPr lang="fr-FR" sz="2800" b="1" dirty="0">
                <a:solidFill>
                  <a:srgbClr val="139D89"/>
                </a:solidFill>
                <a:latin typeface="Poppins" panose="00000500000000000000" pitchFamily="2" charset="0"/>
                <a:cs typeface="Poppins" panose="00000500000000000000" pitchFamily="2" charset="0"/>
              </a:rPr>
              <a:t>Des échanges réguliers et opérationnels entre nous</a:t>
            </a:r>
          </a:p>
          <a:p>
            <a:endParaRPr lang="fr-FR" sz="2800" dirty="0">
              <a:solidFill>
                <a:srgbClr val="139D89"/>
              </a:solidFill>
            </a:endParaRPr>
          </a:p>
        </p:txBody>
      </p:sp>
      <p:pic>
        <p:nvPicPr>
          <p:cNvPr id="9" name="Image 8" descr="Une image contenant personne&#10;&#10;Description générée automatiquement">
            <a:extLst>
              <a:ext uri="{FF2B5EF4-FFF2-40B4-BE49-F238E27FC236}">
                <a16:creationId xmlns:a16="http://schemas.microsoft.com/office/drawing/2014/main" id="{569386C5-E436-B464-460E-609717D5225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020" y="2066357"/>
            <a:ext cx="2430522" cy="1793008"/>
          </a:xfrm>
          <a:prstGeom prst="rect">
            <a:avLst/>
          </a:prstGeom>
        </p:spPr>
      </p:pic>
      <p:pic>
        <p:nvPicPr>
          <p:cNvPr id="5" name="Image 4" descr="Une image contenant Graphique, clipart, illustration, conception&#10;&#10;Description générée automatiquement">
            <a:extLst>
              <a:ext uri="{FF2B5EF4-FFF2-40B4-BE49-F238E27FC236}">
                <a16:creationId xmlns:a16="http://schemas.microsoft.com/office/drawing/2014/main" id="{A4DB6B78-B90D-DDF1-64AC-21E1CAD1CF03}"/>
              </a:ext>
            </a:extLst>
          </p:cNvPr>
          <p:cNvPicPr>
            <a:picLocks noChangeAspect="1"/>
          </p:cNvPicPr>
          <p:nvPr/>
        </p:nvPicPr>
        <p:blipFill>
          <a:blip r:embed="rId7"/>
          <a:stretch>
            <a:fillRect/>
          </a:stretch>
        </p:blipFill>
        <p:spPr>
          <a:xfrm>
            <a:off x="1645751" y="1597223"/>
            <a:ext cx="784275" cy="808631"/>
          </a:xfrm>
          <a:prstGeom prst="rect">
            <a:avLst/>
          </a:prstGeom>
        </p:spPr>
      </p:pic>
    </p:spTree>
    <p:extLst>
      <p:ext uri="{BB962C8B-B14F-4D97-AF65-F5344CB8AC3E}">
        <p14:creationId xmlns:p14="http://schemas.microsoft.com/office/powerpoint/2010/main" val="227144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89860-71D3-4484-8572-2AFFABA471AD}"/>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dirty="0">
                <a:latin typeface="Poppins" panose="00000500000000000000" pitchFamily="2" charset="0"/>
                <a:cs typeface="Poppins" panose="00000500000000000000" pitchFamily="2" charset="0"/>
              </a:rPr>
              <a:t>Objectifs du webinaire</a:t>
            </a:r>
          </a:p>
        </p:txBody>
      </p:sp>
      <p:sp>
        <p:nvSpPr>
          <p:cNvPr id="5" name="Espace réservé du contenu 4">
            <a:extLst>
              <a:ext uri="{FF2B5EF4-FFF2-40B4-BE49-F238E27FC236}">
                <a16:creationId xmlns:a16="http://schemas.microsoft.com/office/drawing/2014/main" id="{41002427-D5F7-4CA1-A27C-03CD063682C6}"/>
              </a:ext>
            </a:extLst>
          </p:cNvPr>
          <p:cNvSpPr>
            <a:spLocks noGrp="1"/>
          </p:cNvSpPr>
          <p:nvPr>
            <p:ph idx="1"/>
          </p:nvPr>
        </p:nvSpPr>
        <p:spPr>
          <a:xfrm>
            <a:off x="2438399" y="2011145"/>
            <a:ext cx="9445311" cy="3289724"/>
          </a:xfrm>
        </p:spPr>
        <p:txBody>
          <a:bodyPr>
            <a:normAutofit/>
          </a:bodyPr>
          <a:lstStyle/>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Repérer les cas pour lesquels la saisie manuelle ne doit pas être ignorée</a:t>
            </a:r>
          </a:p>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Porter un regard critique sur  la saisie manuelle dans EUDAMED </a:t>
            </a:r>
          </a:p>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Partager quelques retours d’expérience</a:t>
            </a:r>
          </a:p>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S’interroger sur la viabilité de la solution manuelle EUDAMED</a:t>
            </a:r>
          </a:p>
          <a:p>
            <a:pPr marL="342900" indent="-342900" algn="just">
              <a:lnSpc>
                <a:spcPct val="150000"/>
              </a:lnSpc>
              <a:buFont typeface="+mj-lt"/>
              <a:buAutoNum type="arabicPeriod"/>
            </a:pPr>
            <a:r>
              <a:rPr lang="fr-FR" sz="1800" b="1" dirty="0">
                <a:latin typeface="Poppins" panose="00000500000000000000" pitchFamily="2" charset="0"/>
                <a:cs typeface="Poppins" panose="00000500000000000000" pitchFamily="2" charset="0"/>
              </a:rPr>
              <a:t>Identifier les solutions alternatives à la saisie manuelle</a:t>
            </a: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a:p>
            <a:pPr marL="0" indent="0" algn="just">
              <a:lnSpc>
                <a:spcPct val="150000"/>
              </a:lnSpc>
              <a:buNone/>
            </a:pPr>
            <a:endParaRPr lang="fr-FR"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3E516ABE-00D3-4B05-B775-C5C6AF82611C}"/>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a:pPr>
                <a:spcAft>
                  <a:spcPts val="600"/>
                </a:spcAft>
              </a:pPr>
              <a:t>4</a:t>
            </a:fld>
            <a:endParaRPr lang="en-US"/>
          </a:p>
        </p:txBody>
      </p:sp>
      <p:sp>
        <p:nvSpPr>
          <p:cNvPr id="11" name="ZoneTexte 10">
            <a:extLst>
              <a:ext uri="{FF2B5EF4-FFF2-40B4-BE49-F238E27FC236}">
                <a16:creationId xmlns:a16="http://schemas.microsoft.com/office/drawing/2014/main" id="{684B84E5-F6FF-DEFA-2A08-241DFE997C45}"/>
              </a:ext>
            </a:extLst>
          </p:cNvPr>
          <p:cNvSpPr txBox="1"/>
          <p:nvPr/>
        </p:nvSpPr>
        <p:spPr>
          <a:xfrm>
            <a:off x="2438400" y="1272865"/>
            <a:ext cx="8951489" cy="523220"/>
          </a:xfrm>
          <a:prstGeom prst="rect">
            <a:avLst/>
          </a:prstGeom>
          <a:noFill/>
        </p:spPr>
        <p:txBody>
          <a:bodyPr wrap="none" rtlCol="0">
            <a:spAutoFit/>
          </a:bodyPr>
          <a:lstStyle/>
          <a:p>
            <a:r>
              <a:rPr lang="fr-FR" sz="2800" b="1" dirty="0">
                <a:solidFill>
                  <a:srgbClr val="139D89"/>
                </a:solidFill>
                <a:latin typeface="Poppins" panose="00000500000000000000" pitchFamily="2" charset="0"/>
                <a:cs typeface="Poppins" panose="00000500000000000000" pitchFamily="2" charset="0"/>
              </a:rPr>
              <a:t>J-11 mois avant la première échéance EUDAMED </a:t>
            </a:r>
          </a:p>
        </p:txBody>
      </p:sp>
      <p:pic>
        <p:nvPicPr>
          <p:cNvPr id="14" name="Image 13" descr="Une image contenant cercle, Graphique, symbole, conception&#10;&#10;Description générée automatiquement">
            <a:extLst>
              <a:ext uri="{FF2B5EF4-FFF2-40B4-BE49-F238E27FC236}">
                <a16:creationId xmlns:a16="http://schemas.microsoft.com/office/drawing/2014/main" id="{4C423D4C-6D2C-05D2-17F8-9692E908F6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289" y="2026334"/>
            <a:ext cx="2130111" cy="1417855"/>
          </a:xfrm>
          <a:prstGeom prst="rect">
            <a:avLst/>
          </a:prstGeom>
        </p:spPr>
      </p:pic>
    </p:spTree>
    <p:extLst>
      <p:ext uri="{BB962C8B-B14F-4D97-AF65-F5344CB8AC3E}">
        <p14:creationId xmlns:p14="http://schemas.microsoft.com/office/powerpoint/2010/main" val="263018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6928-A951-25AF-9DC1-D0CE30A2BB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50519FC-AB7C-121D-7836-8561E2EE123D}"/>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dirty="0">
                <a:latin typeface="Poppins" panose="00000500000000000000" pitchFamily="2" charset="0"/>
                <a:cs typeface="Poppins" panose="00000500000000000000" pitchFamily="2" charset="0"/>
              </a:rPr>
              <a:t>Conditions essentielles</a:t>
            </a:r>
          </a:p>
        </p:txBody>
      </p:sp>
      <p:graphicFrame>
        <p:nvGraphicFramePr>
          <p:cNvPr id="3" name="Diagramme 2">
            <a:extLst>
              <a:ext uri="{FF2B5EF4-FFF2-40B4-BE49-F238E27FC236}">
                <a16:creationId xmlns:a16="http://schemas.microsoft.com/office/drawing/2014/main" id="{3D1A8EA6-26D6-C1F2-A19B-9F1301CEABC2}"/>
              </a:ext>
            </a:extLst>
          </p:cNvPr>
          <p:cNvGraphicFramePr/>
          <p:nvPr>
            <p:extLst>
              <p:ext uri="{D42A27DB-BD31-4B8C-83A1-F6EECF244321}">
                <p14:modId xmlns:p14="http://schemas.microsoft.com/office/powerpoint/2010/main" val="571929643"/>
              </p:ext>
            </p:extLst>
          </p:nvPr>
        </p:nvGraphicFramePr>
        <p:xfrm>
          <a:off x="3249930" y="897250"/>
          <a:ext cx="8515350" cy="477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Une image contenant Graphique, clipart, Police, symbole&#10;&#10;Description générée automatiquement">
            <a:extLst>
              <a:ext uri="{FF2B5EF4-FFF2-40B4-BE49-F238E27FC236}">
                <a16:creationId xmlns:a16="http://schemas.microsoft.com/office/drawing/2014/main" id="{D097BBCA-CF95-5548-51AB-948A46CCC1A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26720" y="1248838"/>
            <a:ext cx="2213610" cy="1365060"/>
          </a:xfrm>
          <a:prstGeom prst="rect">
            <a:avLst/>
          </a:prstGeom>
        </p:spPr>
      </p:pic>
      <p:sp>
        <p:nvSpPr>
          <p:cNvPr id="4" name="ZoneTexte 3">
            <a:extLst>
              <a:ext uri="{FF2B5EF4-FFF2-40B4-BE49-F238E27FC236}">
                <a16:creationId xmlns:a16="http://schemas.microsoft.com/office/drawing/2014/main" id="{2BB507C3-269A-5628-0848-C3040983E894}"/>
              </a:ext>
            </a:extLst>
          </p:cNvPr>
          <p:cNvSpPr txBox="1"/>
          <p:nvPr/>
        </p:nvSpPr>
        <p:spPr>
          <a:xfrm>
            <a:off x="1409701" y="5484179"/>
            <a:ext cx="10355579" cy="646331"/>
          </a:xfrm>
          <a:prstGeom prst="rect">
            <a:avLst/>
          </a:prstGeom>
          <a:noFill/>
        </p:spPr>
        <p:txBody>
          <a:bodyPr wrap="square" rtlCol="0">
            <a:spAutoFit/>
          </a:bodyPr>
          <a:lstStyle/>
          <a:p>
            <a:r>
              <a:rPr lang="fr-FR" dirty="0">
                <a:solidFill>
                  <a:srgbClr val="FF0000"/>
                </a:solidFill>
              </a:rPr>
              <a:t>Seules quelques PMI ayant un faible volume de dispositifs médicaux ont un intérêt financier à une saisie manuelle directement sur la plateforme Eudamed  </a:t>
            </a:r>
          </a:p>
        </p:txBody>
      </p:sp>
      <p:sp>
        <p:nvSpPr>
          <p:cNvPr id="6" name="Flèche : droite rayée 5">
            <a:extLst>
              <a:ext uri="{FF2B5EF4-FFF2-40B4-BE49-F238E27FC236}">
                <a16:creationId xmlns:a16="http://schemas.microsoft.com/office/drawing/2014/main" id="{338DF278-D5E4-3A42-BC76-455649AA9E62}"/>
              </a:ext>
            </a:extLst>
          </p:cNvPr>
          <p:cNvSpPr/>
          <p:nvPr/>
        </p:nvSpPr>
        <p:spPr>
          <a:xfrm>
            <a:off x="426720" y="5484178"/>
            <a:ext cx="887730" cy="64633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60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EC53B-84D3-3B78-7AD5-36622E926B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DE17C5-7116-D4BC-37DD-842323797D6F}"/>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noProof="0" dirty="0">
                <a:latin typeface="Poppins" panose="00000500000000000000" pitchFamily="2" charset="0"/>
                <a:cs typeface="Poppins" panose="00000500000000000000" pitchFamily="2" charset="0"/>
              </a:rPr>
              <a:t>Quelques prérequis nécessaires à la saisie manuelle</a:t>
            </a:r>
            <a:endParaRPr lang="fr-FR" sz="2400" b="1" dirty="0">
              <a:latin typeface="Poppins" panose="00000500000000000000" pitchFamily="2" charset="0"/>
              <a:cs typeface="Poppins" panose="00000500000000000000" pitchFamily="2" charset="0"/>
            </a:endParaRPr>
          </a:p>
        </p:txBody>
      </p:sp>
      <p:sp>
        <p:nvSpPr>
          <p:cNvPr id="10" name="ZoneTexte 9">
            <a:extLst>
              <a:ext uri="{FF2B5EF4-FFF2-40B4-BE49-F238E27FC236}">
                <a16:creationId xmlns:a16="http://schemas.microsoft.com/office/drawing/2014/main" id="{68BDEE60-989F-C802-3FCD-9B7997451347}"/>
              </a:ext>
            </a:extLst>
          </p:cNvPr>
          <p:cNvSpPr txBox="1"/>
          <p:nvPr/>
        </p:nvSpPr>
        <p:spPr>
          <a:xfrm>
            <a:off x="2438400" y="1272865"/>
            <a:ext cx="5710218" cy="400110"/>
          </a:xfrm>
          <a:prstGeom prst="rect">
            <a:avLst/>
          </a:prstGeom>
          <a:noFill/>
        </p:spPr>
        <p:txBody>
          <a:bodyPr wrap="none" rtlCol="0">
            <a:spAutoFit/>
          </a:bodyPr>
          <a:lstStyle/>
          <a:p>
            <a:r>
              <a:rPr lang="fr-FR" sz="2000" b="1" dirty="0">
                <a:solidFill>
                  <a:srgbClr val="139D89"/>
                </a:solidFill>
                <a:latin typeface="Poppins" panose="00000500000000000000" pitchFamily="2" charset="0"/>
                <a:cs typeface="Poppins" panose="00000500000000000000" pitchFamily="2" charset="0"/>
              </a:rPr>
              <a:t>Un travail préparatoire complexe s’impose </a:t>
            </a:r>
          </a:p>
        </p:txBody>
      </p:sp>
      <p:sp>
        <p:nvSpPr>
          <p:cNvPr id="11" name="Espace réservé du contenu 4">
            <a:extLst>
              <a:ext uri="{FF2B5EF4-FFF2-40B4-BE49-F238E27FC236}">
                <a16:creationId xmlns:a16="http://schemas.microsoft.com/office/drawing/2014/main" id="{4351F508-D13B-FAE0-5DB4-7D038761C236}"/>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pic>
        <p:nvPicPr>
          <p:cNvPr id="7" name="Graphique 6">
            <a:extLst>
              <a:ext uri="{FF2B5EF4-FFF2-40B4-BE49-F238E27FC236}">
                <a16:creationId xmlns:a16="http://schemas.microsoft.com/office/drawing/2014/main" id="{04B20845-D8B4-0AA0-43A8-4564C50A3782}"/>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10800000">
            <a:off x="275695" y="2804128"/>
            <a:ext cx="1565187" cy="1161741"/>
          </a:xfrm>
          <a:prstGeom prst="rect">
            <a:avLst/>
          </a:prstGeom>
        </p:spPr>
      </p:pic>
      <p:sp>
        <p:nvSpPr>
          <p:cNvPr id="8" name="ZoneTexte 7">
            <a:extLst>
              <a:ext uri="{FF2B5EF4-FFF2-40B4-BE49-F238E27FC236}">
                <a16:creationId xmlns:a16="http://schemas.microsoft.com/office/drawing/2014/main" id="{9AA7F5A3-43BA-5E91-0EED-07D74A3424D2}"/>
              </a:ext>
            </a:extLst>
          </p:cNvPr>
          <p:cNvSpPr txBox="1"/>
          <p:nvPr/>
        </p:nvSpPr>
        <p:spPr>
          <a:xfrm>
            <a:off x="2424218" y="1833691"/>
            <a:ext cx="9375429" cy="3443763"/>
          </a:xfrm>
          <a:prstGeom prst="rect">
            <a:avLst/>
          </a:prstGeom>
          <a:noFill/>
        </p:spPr>
        <p:txBody>
          <a:bodyPr wrap="square" rtlCol="0">
            <a:spAutoFit/>
          </a:bodyPr>
          <a:lstStyle/>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Comprendre le périmètre EUDAMED</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Se former à la plateforme EUDAMED (playground)</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Collecter les données EUDAMED , dans un fichier Excel (?)</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Valider les données saisies sous Excel</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Décrire gouvernance, processus et procédure</a:t>
            </a:r>
          </a:p>
          <a:p>
            <a:pPr marL="342900" indent="-342900" algn="just" defTabSz="914400">
              <a:lnSpc>
                <a:spcPct val="150000"/>
              </a:lnSpc>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Identifier l’entreprise dans le module Acteurs d’EUDAMED</a:t>
            </a:r>
          </a:p>
        </p:txBody>
      </p:sp>
      <p:grpSp>
        <p:nvGrpSpPr>
          <p:cNvPr id="53" name="Groupe 52">
            <a:extLst>
              <a:ext uri="{FF2B5EF4-FFF2-40B4-BE49-F238E27FC236}">
                <a16:creationId xmlns:a16="http://schemas.microsoft.com/office/drawing/2014/main" id="{84C14408-99FE-21C8-FE0B-5005720E7455}"/>
              </a:ext>
            </a:extLst>
          </p:cNvPr>
          <p:cNvGrpSpPr/>
          <p:nvPr/>
        </p:nvGrpSpPr>
        <p:grpSpPr>
          <a:xfrm>
            <a:off x="190501" y="1272865"/>
            <a:ext cx="2438399" cy="1733740"/>
            <a:chOff x="221441" y="2527505"/>
            <a:chExt cx="4428553" cy="1733740"/>
          </a:xfrm>
        </p:grpSpPr>
        <p:sp>
          <p:nvSpPr>
            <p:cNvPr id="13" name="Flèche : pentagone 12">
              <a:extLst>
                <a:ext uri="{FF2B5EF4-FFF2-40B4-BE49-F238E27FC236}">
                  <a16:creationId xmlns:a16="http://schemas.microsoft.com/office/drawing/2014/main" id="{542A868F-0BB1-0498-9453-10BA5A08EFA5}"/>
                </a:ext>
              </a:extLst>
            </p:cNvPr>
            <p:cNvSpPr/>
            <p:nvPr/>
          </p:nvSpPr>
          <p:spPr>
            <a:xfrm>
              <a:off x="3799522" y="3323688"/>
              <a:ext cx="497767" cy="218812"/>
            </a:xfrm>
            <a:prstGeom prst="homePlate">
              <a:avLst/>
            </a:prstGeom>
            <a:solidFill>
              <a:schemeClr val="accent2">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3.4 Récupérer AR</a:t>
              </a:r>
            </a:p>
            <a:p>
              <a:pPr algn="ctr"/>
              <a:r>
                <a:rPr lang="fr-FR" sz="100" dirty="0">
                  <a:solidFill>
                    <a:schemeClr val="tx1"/>
                  </a:solidFill>
                  <a:latin typeface="Poppins" panose="00000500000000000000" pitchFamily="2" charset="0"/>
                  <a:cs typeface="Poppins" panose="00000500000000000000" pitchFamily="2" charset="0"/>
                </a:rPr>
                <a:t>EUDAMED</a:t>
              </a:r>
            </a:p>
          </p:txBody>
        </p:sp>
        <p:sp>
          <p:nvSpPr>
            <p:cNvPr id="14" name="Flèche : pentagone 13">
              <a:extLst>
                <a:ext uri="{FF2B5EF4-FFF2-40B4-BE49-F238E27FC236}">
                  <a16:creationId xmlns:a16="http://schemas.microsoft.com/office/drawing/2014/main" id="{3C873229-6A54-D424-F849-31C774E1A666}"/>
                </a:ext>
              </a:extLst>
            </p:cNvPr>
            <p:cNvSpPr/>
            <p:nvPr/>
          </p:nvSpPr>
          <p:spPr>
            <a:xfrm>
              <a:off x="2799643" y="3314097"/>
              <a:ext cx="497767" cy="218812"/>
            </a:xfrm>
            <a:prstGeom prst="homePlate">
              <a:avLst/>
            </a:prstGeom>
            <a:solidFill>
              <a:schemeClr val="accent2">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3.3</a:t>
              </a:r>
            </a:p>
            <a:p>
              <a:pPr algn="ctr"/>
              <a:r>
                <a:rPr lang="fr-FR" sz="100" dirty="0">
                  <a:solidFill>
                    <a:schemeClr val="tx1"/>
                  </a:solidFill>
                  <a:latin typeface="Poppins" panose="00000500000000000000" pitchFamily="2" charset="0"/>
                  <a:cs typeface="Poppins" panose="00000500000000000000" pitchFamily="2" charset="0"/>
                </a:rPr>
                <a:t>Utiliser Workflow</a:t>
              </a:r>
            </a:p>
          </p:txBody>
        </p:sp>
        <p:sp>
          <p:nvSpPr>
            <p:cNvPr id="15" name="Flèche : pentagone 14">
              <a:extLst>
                <a:ext uri="{FF2B5EF4-FFF2-40B4-BE49-F238E27FC236}">
                  <a16:creationId xmlns:a16="http://schemas.microsoft.com/office/drawing/2014/main" id="{7F43E44A-F8BA-FC73-DBFE-C74CD376C265}"/>
                </a:ext>
              </a:extLst>
            </p:cNvPr>
            <p:cNvSpPr/>
            <p:nvPr/>
          </p:nvSpPr>
          <p:spPr>
            <a:xfrm>
              <a:off x="2259239" y="3313873"/>
              <a:ext cx="497767" cy="218812"/>
            </a:xfrm>
            <a:prstGeom prst="homePlate">
              <a:avLst/>
            </a:prstGeom>
            <a:solidFill>
              <a:schemeClr val="accent2">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3.2</a:t>
              </a:r>
            </a:p>
            <a:p>
              <a:pPr algn="ctr"/>
              <a:r>
                <a:rPr lang="fr-FR" sz="100" dirty="0">
                  <a:solidFill>
                    <a:schemeClr val="tx1"/>
                  </a:solidFill>
                  <a:latin typeface="Poppins" panose="00000500000000000000" pitchFamily="2" charset="0"/>
                  <a:cs typeface="Poppins" panose="00000500000000000000" pitchFamily="2" charset="0"/>
                </a:rPr>
                <a:t>Valider solution</a:t>
              </a:r>
            </a:p>
            <a:p>
              <a:pPr algn="ctr"/>
              <a:r>
                <a:rPr lang="fr-FR" sz="100" dirty="0">
                  <a:solidFill>
                    <a:schemeClr val="tx1"/>
                  </a:solidFill>
                  <a:latin typeface="Poppins" panose="00000500000000000000" pitchFamily="2" charset="0"/>
                  <a:cs typeface="Poppins" panose="00000500000000000000" pitchFamily="2" charset="0"/>
                </a:rPr>
                <a:t>(qualité)</a:t>
              </a:r>
            </a:p>
          </p:txBody>
        </p:sp>
        <p:sp>
          <p:nvSpPr>
            <p:cNvPr id="16" name="Flèche : pentagone 15">
              <a:extLst>
                <a:ext uri="{FF2B5EF4-FFF2-40B4-BE49-F238E27FC236}">
                  <a16:creationId xmlns:a16="http://schemas.microsoft.com/office/drawing/2014/main" id="{B9A0CB76-9A61-2A82-A5CE-4B5E4239AF4F}"/>
                </a:ext>
              </a:extLst>
            </p:cNvPr>
            <p:cNvSpPr/>
            <p:nvPr/>
          </p:nvSpPr>
          <p:spPr>
            <a:xfrm>
              <a:off x="1737540" y="3310564"/>
              <a:ext cx="497767" cy="218812"/>
            </a:xfrm>
            <a:prstGeom prst="homePlate">
              <a:avLst/>
            </a:prstGeom>
            <a:solidFill>
              <a:schemeClr val="accent2">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3.1</a:t>
              </a:r>
            </a:p>
            <a:p>
              <a:pPr algn="ctr"/>
              <a:r>
                <a:rPr lang="fr-FR" sz="100" dirty="0">
                  <a:solidFill>
                    <a:schemeClr val="tx1"/>
                  </a:solidFill>
                  <a:latin typeface="Poppins" panose="00000500000000000000" pitchFamily="2" charset="0"/>
                  <a:cs typeface="Poppins" panose="00000500000000000000" pitchFamily="2" charset="0"/>
                </a:rPr>
                <a:t>Installer </a:t>
              </a:r>
            </a:p>
            <a:p>
              <a:pPr algn="ctr"/>
              <a:r>
                <a:rPr lang="fr-FR" sz="100" dirty="0">
                  <a:solidFill>
                    <a:schemeClr val="tx1"/>
                  </a:solidFill>
                  <a:latin typeface="Poppins" panose="00000500000000000000" pitchFamily="2" charset="0"/>
                  <a:cs typeface="Poppins" panose="00000500000000000000" pitchFamily="2" charset="0"/>
                </a:rPr>
                <a:t>SSO</a:t>
              </a:r>
            </a:p>
          </p:txBody>
        </p:sp>
        <p:sp>
          <p:nvSpPr>
            <p:cNvPr id="17" name="Flèche : pentagone 16">
              <a:extLst>
                <a:ext uri="{FF2B5EF4-FFF2-40B4-BE49-F238E27FC236}">
                  <a16:creationId xmlns:a16="http://schemas.microsoft.com/office/drawing/2014/main" id="{E67A453F-63C3-48F8-51C5-21F7B389FD75}"/>
                </a:ext>
              </a:extLst>
            </p:cNvPr>
            <p:cNvSpPr/>
            <p:nvPr/>
          </p:nvSpPr>
          <p:spPr>
            <a:xfrm>
              <a:off x="3297410" y="3323688"/>
              <a:ext cx="497767" cy="218812"/>
            </a:xfrm>
            <a:prstGeom prst="homePlat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2.4 Publier données EUDAMED</a:t>
              </a:r>
            </a:p>
          </p:txBody>
        </p:sp>
        <p:sp>
          <p:nvSpPr>
            <p:cNvPr id="18" name="Flèche : pentagone 17">
              <a:extLst>
                <a:ext uri="{FF2B5EF4-FFF2-40B4-BE49-F238E27FC236}">
                  <a16:creationId xmlns:a16="http://schemas.microsoft.com/office/drawing/2014/main" id="{4C404A2B-CAB6-22D8-8D64-9E2216342D71}"/>
                </a:ext>
              </a:extLst>
            </p:cNvPr>
            <p:cNvSpPr/>
            <p:nvPr/>
          </p:nvSpPr>
          <p:spPr>
            <a:xfrm>
              <a:off x="723742" y="3837598"/>
              <a:ext cx="497767" cy="218812"/>
            </a:xfrm>
            <a:prstGeom prst="homePlat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2.3 </a:t>
              </a:r>
            </a:p>
            <a:p>
              <a:pPr algn="ctr"/>
              <a:r>
                <a:rPr lang="fr-FR" sz="100" dirty="0">
                  <a:solidFill>
                    <a:schemeClr val="tx1"/>
                  </a:solidFill>
                  <a:latin typeface="Poppins" panose="00000500000000000000" pitchFamily="2" charset="0"/>
                  <a:cs typeface="Poppins" panose="00000500000000000000" pitchFamily="2" charset="0"/>
                </a:rPr>
                <a:t>Utiliser Excel EUDAMED</a:t>
              </a:r>
            </a:p>
          </p:txBody>
        </p:sp>
        <p:sp>
          <p:nvSpPr>
            <p:cNvPr id="19" name="Flèche : pentagone 18">
              <a:extLst>
                <a:ext uri="{FF2B5EF4-FFF2-40B4-BE49-F238E27FC236}">
                  <a16:creationId xmlns:a16="http://schemas.microsoft.com/office/drawing/2014/main" id="{9286A5BC-225D-4DB6-26E2-7D2FCF4ACD37}"/>
                </a:ext>
              </a:extLst>
            </p:cNvPr>
            <p:cNvSpPr/>
            <p:nvPr/>
          </p:nvSpPr>
          <p:spPr>
            <a:xfrm>
              <a:off x="2229912" y="2837067"/>
              <a:ext cx="566964" cy="218812"/>
            </a:xfrm>
            <a:prstGeom prst="homePlate">
              <a:avLst/>
            </a:prstGeom>
            <a:solidFill>
              <a:srgbClr val="28F828"/>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1.4 </a:t>
              </a:r>
            </a:p>
            <a:p>
              <a:pPr algn="ctr"/>
              <a:r>
                <a:rPr lang="fr-FR" sz="100" dirty="0">
                  <a:solidFill>
                    <a:schemeClr val="tx1"/>
                  </a:solidFill>
                  <a:latin typeface="Poppins" panose="00000500000000000000" pitchFamily="2" charset="0"/>
                  <a:cs typeface="Poppins" panose="00000500000000000000" pitchFamily="2" charset="0"/>
                </a:rPr>
                <a:t>Collecter données</a:t>
              </a:r>
            </a:p>
          </p:txBody>
        </p:sp>
        <p:sp>
          <p:nvSpPr>
            <p:cNvPr id="20" name="Flèche : pentagone 19">
              <a:extLst>
                <a:ext uri="{FF2B5EF4-FFF2-40B4-BE49-F238E27FC236}">
                  <a16:creationId xmlns:a16="http://schemas.microsoft.com/office/drawing/2014/main" id="{FE2762C7-1AE5-BCB4-C86A-B01AB6564B16}"/>
                </a:ext>
              </a:extLst>
            </p:cNvPr>
            <p:cNvSpPr/>
            <p:nvPr/>
          </p:nvSpPr>
          <p:spPr>
            <a:xfrm>
              <a:off x="1230641" y="3310564"/>
              <a:ext cx="497767" cy="218812"/>
            </a:xfrm>
            <a:prstGeom prst="homePlat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2.2 </a:t>
              </a:r>
            </a:p>
            <a:p>
              <a:pPr algn="ctr"/>
              <a:r>
                <a:rPr lang="fr-FR" sz="100" dirty="0">
                  <a:solidFill>
                    <a:schemeClr val="tx1"/>
                  </a:solidFill>
                  <a:latin typeface="Poppins" panose="00000500000000000000" pitchFamily="2" charset="0"/>
                  <a:cs typeface="Poppins" panose="00000500000000000000" pitchFamily="2" charset="0"/>
                </a:rPr>
                <a:t>Mettre en œuvre Solution M2M</a:t>
              </a:r>
            </a:p>
          </p:txBody>
        </p:sp>
        <p:sp>
          <p:nvSpPr>
            <p:cNvPr id="21" name="Flèche : pentagone 20">
              <a:extLst>
                <a:ext uri="{FF2B5EF4-FFF2-40B4-BE49-F238E27FC236}">
                  <a16:creationId xmlns:a16="http://schemas.microsoft.com/office/drawing/2014/main" id="{AB730F34-97A4-EAC3-0B4F-98997B96AA60}"/>
                </a:ext>
              </a:extLst>
            </p:cNvPr>
            <p:cNvSpPr/>
            <p:nvPr/>
          </p:nvSpPr>
          <p:spPr>
            <a:xfrm>
              <a:off x="751052" y="3569491"/>
              <a:ext cx="497767" cy="218812"/>
            </a:xfrm>
            <a:prstGeom prst="homePlat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2.1 </a:t>
              </a:r>
            </a:p>
            <a:p>
              <a:pPr algn="ctr"/>
              <a:r>
                <a:rPr lang="fr-FR" sz="100" dirty="0">
                  <a:solidFill>
                    <a:schemeClr val="tx1"/>
                  </a:solidFill>
                  <a:latin typeface="Poppins" panose="00000500000000000000" pitchFamily="2" charset="0"/>
                  <a:cs typeface="Poppins" panose="00000500000000000000" pitchFamily="2" charset="0"/>
                </a:rPr>
                <a:t>Evaluer </a:t>
              </a:r>
            </a:p>
            <a:p>
              <a:pPr algn="ctr"/>
              <a:r>
                <a:rPr lang="fr-FR" sz="100" dirty="0">
                  <a:solidFill>
                    <a:schemeClr val="tx1"/>
                  </a:solidFill>
                  <a:latin typeface="Poppins" panose="00000500000000000000" pitchFamily="2" charset="0"/>
                  <a:cs typeface="Poppins" panose="00000500000000000000" pitchFamily="2" charset="0"/>
                </a:rPr>
                <a:t>nbr UDI-DI</a:t>
              </a:r>
            </a:p>
          </p:txBody>
        </p:sp>
        <p:sp>
          <p:nvSpPr>
            <p:cNvPr id="22" name="Flèche : pentagone 21">
              <a:extLst>
                <a:ext uri="{FF2B5EF4-FFF2-40B4-BE49-F238E27FC236}">
                  <a16:creationId xmlns:a16="http://schemas.microsoft.com/office/drawing/2014/main" id="{4959BF45-BE29-DD76-4629-520A68E3A016}"/>
                </a:ext>
              </a:extLst>
            </p:cNvPr>
            <p:cNvSpPr/>
            <p:nvPr/>
          </p:nvSpPr>
          <p:spPr>
            <a:xfrm>
              <a:off x="1747090" y="2593730"/>
              <a:ext cx="936254" cy="218812"/>
            </a:xfrm>
            <a:prstGeom prst="homePlate">
              <a:avLst/>
            </a:prstGeom>
            <a:solidFill>
              <a:srgbClr val="28F828"/>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1.3 </a:t>
              </a:r>
            </a:p>
            <a:p>
              <a:pPr algn="ctr"/>
              <a:r>
                <a:rPr lang="fr-FR" sz="100" dirty="0">
                  <a:solidFill>
                    <a:schemeClr val="tx1"/>
                  </a:solidFill>
                  <a:latin typeface="Poppins" panose="00000500000000000000" pitchFamily="2" charset="0"/>
                  <a:cs typeface="Poppins" panose="00000500000000000000" pitchFamily="2" charset="0"/>
                </a:rPr>
                <a:t>Identifier</a:t>
              </a:r>
            </a:p>
            <a:p>
              <a:pPr algn="ctr"/>
              <a:r>
                <a:rPr lang="fr-FR" sz="100" dirty="0">
                  <a:solidFill>
                    <a:schemeClr val="tx1"/>
                  </a:solidFill>
                  <a:latin typeface="Poppins" panose="00000500000000000000" pitchFamily="2" charset="0"/>
                  <a:cs typeface="Poppins" panose="00000500000000000000" pitchFamily="2" charset="0"/>
                </a:rPr>
                <a:t> Sources</a:t>
              </a:r>
            </a:p>
          </p:txBody>
        </p:sp>
        <p:sp>
          <p:nvSpPr>
            <p:cNvPr id="23" name="Flèche : pentagone 22">
              <a:extLst>
                <a:ext uri="{FF2B5EF4-FFF2-40B4-BE49-F238E27FC236}">
                  <a16:creationId xmlns:a16="http://schemas.microsoft.com/office/drawing/2014/main" id="{0B547E33-AC0E-09D8-1C94-3D4D224C2241}"/>
                </a:ext>
              </a:extLst>
            </p:cNvPr>
            <p:cNvSpPr/>
            <p:nvPr/>
          </p:nvSpPr>
          <p:spPr>
            <a:xfrm>
              <a:off x="1249323" y="2836452"/>
              <a:ext cx="936254" cy="218812"/>
            </a:xfrm>
            <a:prstGeom prst="homePlate">
              <a:avLst/>
            </a:prstGeom>
            <a:solidFill>
              <a:srgbClr val="28F828"/>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1.2 </a:t>
              </a:r>
            </a:p>
            <a:p>
              <a:pPr algn="ctr"/>
              <a:r>
                <a:rPr lang="fr-FR" sz="100" dirty="0">
                  <a:solidFill>
                    <a:schemeClr val="tx1"/>
                  </a:solidFill>
                  <a:latin typeface="Poppins" panose="00000500000000000000" pitchFamily="2" charset="0"/>
                  <a:cs typeface="Poppins" panose="00000500000000000000" pitchFamily="2" charset="0"/>
                </a:rPr>
                <a:t>Etablir </a:t>
              </a:r>
            </a:p>
            <a:p>
              <a:pPr algn="ctr"/>
              <a:r>
                <a:rPr lang="fr-FR" sz="100" dirty="0">
                  <a:solidFill>
                    <a:schemeClr val="tx1"/>
                  </a:solidFill>
                  <a:latin typeface="Poppins" panose="00000500000000000000" pitchFamily="2" charset="0"/>
                  <a:cs typeface="Poppins" panose="00000500000000000000" pitchFamily="2" charset="0"/>
                </a:rPr>
                <a:t>Dictionnaire</a:t>
              </a:r>
            </a:p>
          </p:txBody>
        </p:sp>
        <p:sp>
          <p:nvSpPr>
            <p:cNvPr id="24" name="Flèche : pentagone 23">
              <a:extLst>
                <a:ext uri="{FF2B5EF4-FFF2-40B4-BE49-F238E27FC236}">
                  <a16:creationId xmlns:a16="http://schemas.microsoft.com/office/drawing/2014/main" id="{F425B683-0494-6FC3-2EAB-7E61D70F9485}"/>
                </a:ext>
              </a:extLst>
            </p:cNvPr>
            <p:cNvSpPr/>
            <p:nvPr/>
          </p:nvSpPr>
          <p:spPr>
            <a:xfrm>
              <a:off x="645214" y="3071753"/>
              <a:ext cx="497767" cy="218812"/>
            </a:xfrm>
            <a:prstGeom prst="homePlate">
              <a:avLst/>
            </a:prstGeom>
            <a:solidFill>
              <a:srgbClr val="28F828"/>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 dirty="0">
                  <a:solidFill>
                    <a:schemeClr val="tx1"/>
                  </a:solidFill>
                  <a:latin typeface="Poppins" panose="00000500000000000000" pitchFamily="2" charset="0"/>
                  <a:cs typeface="Poppins" panose="00000500000000000000" pitchFamily="2" charset="0"/>
                </a:rPr>
                <a:t>1.1 Comprendre</a:t>
              </a:r>
            </a:p>
            <a:p>
              <a:pPr algn="ctr"/>
              <a:r>
                <a:rPr lang="fr-FR" sz="100" dirty="0">
                  <a:solidFill>
                    <a:schemeClr val="tx1"/>
                  </a:solidFill>
                  <a:latin typeface="Poppins" panose="00000500000000000000" pitchFamily="2" charset="0"/>
                  <a:cs typeface="Poppins" panose="00000500000000000000" pitchFamily="2" charset="0"/>
                </a:rPr>
                <a:t>Périmètre</a:t>
              </a:r>
            </a:p>
          </p:txBody>
        </p:sp>
        <p:grpSp>
          <p:nvGrpSpPr>
            <p:cNvPr id="25" name="Groupe 24">
              <a:extLst>
                <a:ext uri="{FF2B5EF4-FFF2-40B4-BE49-F238E27FC236}">
                  <a16:creationId xmlns:a16="http://schemas.microsoft.com/office/drawing/2014/main" id="{DBA1779A-17B5-8F8B-FBF7-EC92CDECA1DB}"/>
                </a:ext>
              </a:extLst>
            </p:cNvPr>
            <p:cNvGrpSpPr/>
            <p:nvPr/>
          </p:nvGrpSpPr>
          <p:grpSpPr>
            <a:xfrm>
              <a:off x="221441" y="2527505"/>
              <a:ext cx="4428553" cy="1733740"/>
              <a:chOff x="-48052" y="1169385"/>
              <a:chExt cx="10071980" cy="5039195"/>
            </a:xfrm>
          </p:grpSpPr>
          <p:grpSp>
            <p:nvGrpSpPr>
              <p:cNvPr id="38" name="Groupe 37">
                <a:extLst>
                  <a:ext uri="{FF2B5EF4-FFF2-40B4-BE49-F238E27FC236}">
                    <a16:creationId xmlns:a16="http://schemas.microsoft.com/office/drawing/2014/main" id="{CBDB5843-CF52-D3E9-7820-81FB2D3B174B}"/>
                  </a:ext>
                </a:extLst>
              </p:cNvPr>
              <p:cNvGrpSpPr/>
              <p:nvPr/>
            </p:nvGrpSpPr>
            <p:grpSpPr>
              <a:xfrm>
                <a:off x="899391" y="1545763"/>
                <a:ext cx="9124537" cy="4662817"/>
                <a:chOff x="1066800" y="1273628"/>
                <a:chExt cx="10925148" cy="4662817"/>
              </a:xfrm>
            </p:grpSpPr>
            <p:cxnSp>
              <p:nvCxnSpPr>
                <p:cNvPr id="43" name="Connecteur droit avec flèche 42">
                  <a:extLst>
                    <a:ext uri="{FF2B5EF4-FFF2-40B4-BE49-F238E27FC236}">
                      <a16:creationId xmlns:a16="http://schemas.microsoft.com/office/drawing/2014/main" id="{569E5CD9-DBA3-B8F6-F659-F00659289F4F}"/>
                    </a:ext>
                  </a:extLst>
                </p:cNvPr>
                <p:cNvCxnSpPr/>
                <p:nvPr/>
              </p:nvCxnSpPr>
              <p:spPr>
                <a:xfrm>
                  <a:off x="1066800" y="5584371"/>
                  <a:ext cx="1001485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0EA08AD2-66A1-4853-54A4-983EAA126BF4}"/>
                    </a:ext>
                  </a:extLst>
                </p:cNvPr>
                <p:cNvCxnSpPr>
                  <a:cxnSpLocks/>
                </p:cNvCxnSpPr>
                <p:nvPr/>
              </p:nvCxnSpPr>
              <p:spPr>
                <a:xfrm flipV="1">
                  <a:off x="1066800" y="1273628"/>
                  <a:ext cx="0" cy="43107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9E168A61-F0AE-9E4D-DFB7-56DF31D2CB54}"/>
                    </a:ext>
                  </a:extLst>
                </p:cNvPr>
                <p:cNvSpPr txBox="1"/>
                <p:nvPr/>
              </p:nvSpPr>
              <p:spPr>
                <a:xfrm>
                  <a:off x="11081658" y="5399705"/>
                  <a:ext cx="910290" cy="536740"/>
                </a:xfrm>
                <a:prstGeom prst="rect">
                  <a:avLst/>
                </a:prstGeom>
                <a:noFill/>
              </p:spPr>
              <p:txBody>
                <a:bodyPr wrap="none" rtlCol="0">
                  <a:spAutoFit/>
                </a:bodyPr>
                <a:lstStyle/>
                <a:p>
                  <a:r>
                    <a:rPr lang="fr-FR" sz="600" dirty="0"/>
                    <a:t>T</a:t>
                  </a:r>
                </a:p>
              </p:txBody>
            </p:sp>
          </p:grpSp>
          <p:sp>
            <p:nvSpPr>
              <p:cNvPr id="39" name="ZoneTexte 38">
                <a:extLst>
                  <a:ext uri="{FF2B5EF4-FFF2-40B4-BE49-F238E27FC236}">
                    <a16:creationId xmlns:a16="http://schemas.microsoft.com/office/drawing/2014/main" id="{A068EF1F-D0AC-3284-8BEC-50BCD1E71C7E}"/>
                  </a:ext>
                </a:extLst>
              </p:cNvPr>
              <p:cNvSpPr txBox="1"/>
              <p:nvPr/>
            </p:nvSpPr>
            <p:spPr>
              <a:xfrm>
                <a:off x="315456" y="1169385"/>
                <a:ext cx="1070353" cy="357828"/>
              </a:xfrm>
              <a:prstGeom prst="rect">
                <a:avLst/>
              </a:prstGeom>
              <a:noFill/>
            </p:spPr>
            <p:txBody>
              <a:bodyPr wrap="none" rtlCol="0">
                <a:spAutoFit/>
              </a:bodyPr>
              <a:lstStyle/>
              <a:p>
                <a:r>
                  <a:rPr lang="fr-FR" sz="200" dirty="0"/>
                  <a:t>Complexité</a:t>
                </a:r>
              </a:p>
            </p:txBody>
          </p:sp>
          <p:sp>
            <p:nvSpPr>
              <p:cNvPr id="40" name="ZoneTexte 39">
                <a:extLst>
                  <a:ext uri="{FF2B5EF4-FFF2-40B4-BE49-F238E27FC236}">
                    <a16:creationId xmlns:a16="http://schemas.microsoft.com/office/drawing/2014/main" id="{5A6B8C56-5B83-B9A5-5573-9B2FC899BA0A}"/>
                  </a:ext>
                </a:extLst>
              </p:cNvPr>
              <p:cNvSpPr txBox="1"/>
              <p:nvPr/>
            </p:nvSpPr>
            <p:spPr>
              <a:xfrm rot="20052180">
                <a:off x="85411" y="5066276"/>
                <a:ext cx="652744" cy="447283"/>
              </a:xfrm>
              <a:prstGeom prst="rect">
                <a:avLst/>
              </a:prstGeom>
              <a:noFill/>
            </p:spPr>
            <p:txBody>
              <a:bodyPr wrap="square" rtlCol="0">
                <a:spAutoFit/>
              </a:bodyPr>
              <a:lstStyle/>
              <a:p>
                <a:r>
                  <a:rPr lang="fr-FR" sz="100" i="1" dirty="0"/>
                  <a:t>Faible</a:t>
                </a:r>
              </a:p>
            </p:txBody>
          </p:sp>
          <p:sp>
            <p:nvSpPr>
              <p:cNvPr id="41" name="ZoneTexte 40">
                <a:extLst>
                  <a:ext uri="{FF2B5EF4-FFF2-40B4-BE49-F238E27FC236}">
                    <a16:creationId xmlns:a16="http://schemas.microsoft.com/office/drawing/2014/main" id="{A8004CB9-17DD-AC97-B6B3-C72614C50074}"/>
                  </a:ext>
                </a:extLst>
              </p:cNvPr>
              <p:cNvSpPr txBox="1"/>
              <p:nvPr/>
            </p:nvSpPr>
            <p:spPr>
              <a:xfrm rot="20052180">
                <a:off x="-48052" y="3663489"/>
                <a:ext cx="873957" cy="313099"/>
              </a:xfrm>
              <a:prstGeom prst="rect">
                <a:avLst/>
              </a:prstGeom>
              <a:noFill/>
            </p:spPr>
            <p:txBody>
              <a:bodyPr wrap="square" rtlCol="0">
                <a:spAutoFit/>
              </a:bodyPr>
              <a:lstStyle/>
              <a:p>
                <a:r>
                  <a:rPr lang="fr-FR" sz="100" i="1" dirty="0"/>
                  <a:t>Normale</a:t>
                </a:r>
              </a:p>
            </p:txBody>
          </p:sp>
          <p:sp>
            <p:nvSpPr>
              <p:cNvPr id="42" name="ZoneTexte 41">
                <a:extLst>
                  <a:ext uri="{FF2B5EF4-FFF2-40B4-BE49-F238E27FC236}">
                    <a16:creationId xmlns:a16="http://schemas.microsoft.com/office/drawing/2014/main" id="{018E46C1-3102-B096-D3B4-10C6B50417FC}"/>
                  </a:ext>
                </a:extLst>
              </p:cNvPr>
              <p:cNvSpPr txBox="1"/>
              <p:nvPr/>
            </p:nvSpPr>
            <p:spPr>
              <a:xfrm rot="20052180">
                <a:off x="56334" y="2184060"/>
                <a:ext cx="665181" cy="402554"/>
              </a:xfrm>
              <a:prstGeom prst="rect">
                <a:avLst/>
              </a:prstGeom>
              <a:noFill/>
            </p:spPr>
            <p:txBody>
              <a:bodyPr wrap="square" rtlCol="0">
                <a:spAutoFit/>
              </a:bodyPr>
              <a:lstStyle/>
              <a:p>
                <a:r>
                  <a:rPr lang="fr-FR" sz="100" i="1" dirty="0"/>
                  <a:t>Elevée</a:t>
                </a:r>
              </a:p>
            </p:txBody>
          </p:sp>
        </p:grpSp>
        <p:sp>
          <p:nvSpPr>
            <p:cNvPr id="26" name="Ellipse 25">
              <a:extLst>
                <a:ext uri="{FF2B5EF4-FFF2-40B4-BE49-F238E27FC236}">
                  <a16:creationId xmlns:a16="http://schemas.microsoft.com/office/drawing/2014/main" id="{B2A9C97B-1EB0-3727-67B2-F0120046F145}"/>
                </a:ext>
              </a:extLst>
            </p:cNvPr>
            <p:cNvSpPr/>
            <p:nvPr/>
          </p:nvSpPr>
          <p:spPr>
            <a:xfrm>
              <a:off x="638022" y="4103213"/>
              <a:ext cx="105299" cy="78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a:p>
          </p:txBody>
        </p:sp>
        <p:sp>
          <p:nvSpPr>
            <p:cNvPr id="27" name="Ellipse 26">
              <a:extLst>
                <a:ext uri="{FF2B5EF4-FFF2-40B4-BE49-F238E27FC236}">
                  <a16:creationId xmlns:a16="http://schemas.microsoft.com/office/drawing/2014/main" id="{C11B30EF-3727-C4CF-BCD1-D4D837CF6BB5}"/>
                </a:ext>
              </a:extLst>
            </p:cNvPr>
            <p:cNvSpPr/>
            <p:nvPr/>
          </p:nvSpPr>
          <p:spPr>
            <a:xfrm>
              <a:off x="1222022" y="4103213"/>
              <a:ext cx="105299" cy="78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a:p>
          </p:txBody>
        </p:sp>
        <p:sp>
          <p:nvSpPr>
            <p:cNvPr id="28" name="Ellipse 27">
              <a:extLst>
                <a:ext uri="{FF2B5EF4-FFF2-40B4-BE49-F238E27FC236}">
                  <a16:creationId xmlns:a16="http://schemas.microsoft.com/office/drawing/2014/main" id="{5F953882-25AD-6E71-E2C9-E52E86140FA4}"/>
                </a:ext>
              </a:extLst>
            </p:cNvPr>
            <p:cNvSpPr/>
            <p:nvPr/>
          </p:nvSpPr>
          <p:spPr>
            <a:xfrm>
              <a:off x="1855569" y="4103213"/>
              <a:ext cx="105299" cy="78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a:p>
          </p:txBody>
        </p:sp>
        <p:sp>
          <p:nvSpPr>
            <p:cNvPr id="29" name="Ellipse 28">
              <a:extLst>
                <a:ext uri="{FF2B5EF4-FFF2-40B4-BE49-F238E27FC236}">
                  <a16:creationId xmlns:a16="http://schemas.microsoft.com/office/drawing/2014/main" id="{4405AEF6-5A7F-245D-F7DE-113E4A6EC137}"/>
                </a:ext>
              </a:extLst>
            </p:cNvPr>
            <p:cNvSpPr/>
            <p:nvPr/>
          </p:nvSpPr>
          <p:spPr>
            <a:xfrm>
              <a:off x="2476868" y="4100290"/>
              <a:ext cx="105299" cy="78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a:p>
          </p:txBody>
        </p:sp>
        <p:sp>
          <p:nvSpPr>
            <p:cNvPr id="30" name="Ellipse 29">
              <a:extLst>
                <a:ext uri="{FF2B5EF4-FFF2-40B4-BE49-F238E27FC236}">
                  <a16:creationId xmlns:a16="http://schemas.microsoft.com/office/drawing/2014/main" id="{3B1CDAFE-36B5-E6ED-6C9D-A7BBF69D2442}"/>
                </a:ext>
              </a:extLst>
            </p:cNvPr>
            <p:cNvSpPr/>
            <p:nvPr/>
          </p:nvSpPr>
          <p:spPr>
            <a:xfrm>
              <a:off x="3113517" y="4100290"/>
              <a:ext cx="105299" cy="7865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a:p>
          </p:txBody>
        </p:sp>
        <p:sp>
          <p:nvSpPr>
            <p:cNvPr id="31" name="Ellipse 30">
              <a:extLst>
                <a:ext uri="{FF2B5EF4-FFF2-40B4-BE49-F238E27FC236}">
                  <a16:creationId xmlns:a16="http://schemas.microsoft.com/office/drawing/2014/main" id="{353F5A64-55AA-81CF-1334-2B4098967E6F}"/>
                </a:ext>
              </a:extLst>
            </p:cNvPr>
            <p:cNvSpPr/>
            <p:nvPr/>
          </p:nvSpPr>
          <p:spPr>
            <a:xfrm>
              <a:off x="3755318" y="4100290"/>
              <a:ext cx="105299" cy="78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a:p>
          </p:txBody>
        </p:sp>
        <p:cxnSp>
          <p:nvCxnSpPr>
            <p:cNvPr id="32" name="Connecteur : en angle 31">
              <a:extLst>
                <a:ext uri="{FF2B5EF4-FFF2-40B4-BE49-F238E27FC236}">
                  <a16:creationId xmlns:a16="http://schemas.microsoft.com/office/drawing/2014/main" id="{540CD801-395F-D44A-D0B0-4B90B5DE745A}"/>
                </a:ext>
              </a:extLst>
            </p:cNvPr>
            <p:cNvCxnSpPr>
              <a:stCxn id="18" idx="3"/>
              <a:endCxn id="23" idx="1"/>
            </p:cNvCxnSpPr>
            <p:nvPr/>
          </p:nvCxnSpPr>
          <p:spPr>
            <a:xfrm flipV="1">
              <a:off x="1221509" y="2945858"/>
              <a:ext cx="27814" cy="1001146"/>
            </a:xfrm>
            <a:prstGeom prst="bent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ngle 32">
              <a:extLst>
                <a:ext uri="{FF2B5EF4-FFF2-40B4-BE49-F238E27FC236}">
                  <a16:creationId xmlns:a16="http://schemas.microsoft.com/office/drawing/2014/main" id="{7C3A1FC9-D8F7-4355-5805-8A53CF46B1A0}"/>
                </a:ext>
              </a:extLst>
            </p:cNvPr>
            <p:cNvCxnSpPr>
              <a:stCxn id="19" idx="3"/>
              <a:endCxn id="14" idx="1"/>
            </p:cNvCxnSpPr>
            <p:nvPr/>
          </p:nvCxnSpPr>
          <p:spPr>
            <a:xfrm>
              <a:off x="2796876" y="2946472"/>
              <a:ext cx="2767" cy="477031"/>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ECE92EC3-2457-4013-8741-B23EDC8D56AA}"/>
                </a:ext>
              </a:extLst>
            </p:cNvPr>
            <p:cNvCxnSpPr>
              <a:cxnSpLocks/>
              <a:stCxn id="24" idx="3"/>
              <a:endCxn id="21" idx="1"/>
            </p:cNvCxnSpPr>
            <p:nvPr/>
          </p:nvCxnSpPr>
          <p:spPr>
            <a:xfrm flipH="1">
              <a:off x="751052" y="3181159"/>
              <a:ext cx="391928" cy="497737"/>
            </a:xfrm>
            <a:prstGeom prst="bentConnector5">
              <a:avLst>
                <a:gd name="adj1" fmla="val -8549"/>
                <a:gd name="adj2" fmla="val 31189"/>
                <a:gd name="adj3" fmla="val 113434"/>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Connecteur : en angle 34">
              <a:extLst>
                <a:ext uri="{FF2B5EF4-FFF2-40B4-BE49-F238E27FC236}">
                  <a16:creationId xmlns:a16="http://schemas.microsoft.com/office/drawing/2014/main" id="{63B85FDA-FC3C-6D20-683E-2016F94260A8}"/>
                </a:ext>
              </a:extLst>
            </p:cNvPr>
            <p:cNvCxnSpPr>
              <a:stCxn id="21" idx="3"/>
              <a:endCxn id="20" idx="1"/>
            </p:cNvCxnSpPr>
            <p:nvPr/>
          </p:nvCxnSpPr>
          <p:spPr>
            <a:xfrm flipH="1" flipV="1">
              <a:off x="1230641" y="3419970"/>
              <a:ext cx="18179" cy="258927"/>
            </a:xfrm>
            <a:prstGeom prst="bentConnector5">
              <a:avLst>
                <a:gd name="adj1" fmla="val -552922"/>
                <a:gd name="adj2" fmla="val 42768"/>
                <a:gd name="adj3" fmla="val 65292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ngle 35">
              <a:extLst>
                <a:ext uri="{FF2B5EF4-FFF2-40B4-BE49-F238E27FC236}">
                  <a16:creationId xmlns:a16="http://schemas.microsoft.com/office/drawing/2014/main" id="{5A153B4E-33E9-1451-59A9-9D2DBCFEE703}"/>
                </a:ext>
              </a:extLst>
            </p:cNvPr>
            <p:cNvCxnSpPr>
              <a:stCxn id="23" idx="0"/>
              <a:endCxn id="22" idx="1"/>
            </p:cNvCxnSpPr>
            <p:nvPr/>
          </p:nvCxnSpPr>
          <p:spPr>
            <a:xfrm rot="5400000" flipH="1" flipV="1">
              <a:off x="1630657" y="2720020"/>
              <a:ext cx="133316" cy="99549"/>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60E2E04A-96DD-0A59-5D46-E366A7D7CE39}"/>
                </a:ext>
              </a:extLst>
            </p:cNvPr>
            <p:cNvCxnSpPr>
              <a:stCxn id="22" idx="2"/>
              <a:endCxn id="19" idx="1"/>
            </p:cNvCxnSpPr>
            <p:nvPr/>
          </p:nvCxnSpPr>
          <p:spPr>
            <a:xfrm rot="16200000" flipH="1">
              <a:off x="2120644" y="2837205"/>
              <a:ext cx="133931" cy="84604"/>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28D7BC9C-8C9F-551B-3292-D5A5C7F7863C}"/>
                </a:ext>
              </a:extLst>
            </p:cNvPr>
            <p:cNvCxnSpPr/>
            <p:nvPr/>
          </p:nvCxnSpPr>
          <p:spPr>
            <a:xfrm flipV="1">
              <a:off x="1185919" y="3278831"/>
              <a:ext cx="398721" cy="203004"/>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Connecteur droit 47">
              <a:extLst>
                <a:ext uri="{FF2B5EF4-FFF2-40B4-BE49-F238E27FC236}">
                  <a16:creationId xmlns:a16="http://schemas.microsoft.com/office/drawing/2014/main" id="{6E1FFAAC-BC87-0F12-A578-7F6A6E6C9861}"/>
                </a:ext>
              </a:extLst>
            </p:cNvPr>
            <p:cNvCxnSpPr/>
            <p:nvPr/>
          </p:nvCxnSpPr>
          <p:spPr>
            <a:xfrm flipV="1">
              <a:off x="1676535" y="3274428"/>
              <a:ext cx="398721" cy="203004"/>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Connecteur droit 48">
              <a:extLst>
                <a:ext uri="{FF2B5EF4-FFF2-40B4-BE49-F238E27FC236}">
                  <a16:creationId xmlns:a16="http://schemas.microsoft.com/office/drawing/2014/main" id="{8D688BA0-AD88-DD5F-A441-7BC2FE27C64D}"/>
                </a:ext>
              </a:extLst>
            </p:cNvPr>
            <p:cNvCxnSpPr/>
            <p:nvPr/>
          </p:nvCxnSpPr>
          <p:spPr>
            <a:xfrm flipV="1">
              <a:off x="2210038" y="3294362"/>
              <a:ext cx="398721" cy="203004"/>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Connecteur droit 49">
              <a:extLst>
                <a:ext uri="{FF2B5EF4-FFF2-40B4-BE49-F238E27FC236}">
                  <a16:creationId xmlns:a16="http://schemas.microsoft.com/office/drawing/2014/main" id="{509710D7-821E-3162-2B1F-416D02B93399}"/>
                </a:ext>
              </a:extLst>
            </p:cNvPr>
            <p:cNvCxnSpPr/>
            <p:nvPr/>
          </p:nvCxnSpPr>
          <p:spPr>
            <a:xfrm flipV="1">
              <a:off x="2718038" y="3303432"/>
              <a:ext cx="398721" cy="203004"/>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Connecteur droit 50">
              <a:extLst>
                <a:ext uri="{FF2B5EF4-FFF2-40B4-BE49-F238E27FC236}">
                  <a16:creationId xmlns:a16="http://schemas.microsoft.com/office/drawing/2014/main" id="{26F1C07F-79E4-5C85-DF3A-916AC5616D49}"/>
                </a:ext>
              </a:extLst>
            </p:cNvPr>
            <p:cNvCxnSpPr/>
            <p:nvPr/>
          </p:nvCxnSpPr>
          <p:spPr>
            <a:xfrm flipV="1">
              <a:off x="3718085" y="3309428"/>
              <a:ext cx="398721" cy="203004"/>
            </a:xfrm>
            <a:prstGeom prst="line">
              <a:avLst/>
            </a:prstGeom>
          </p:spPr>
          <p:style>
            <a:lnRef idx="1">
              <a:schemeClr val="accent6"/>
            </a:lnRef>
            <a:fillRef idx="0">
              <a:schemeClr val="accent6"/>
            </a:fillRef>
            <a:effectRef idx="0">
              <a:schemeClr val="accent6"/>
            </a:effectRef>
            <a:fontRef idx="minor">
              <a:schemeClr val="tx1"/>
            </a:fontRef>
          </p:style>
        </p:cxnSp>
      </p:grpSp>
      <p:sp>
        <p:nvSpPr>
          <p:cNvPr id="54" name="ZoneTexte 53">
            <a:extLst>
              <a:ext uri="{FF2B5EF4-FFF2-40B4-BE49-F238E27FC236}">
                <a16:creationId xmlns:a16="http://schemas.microsoft.com/office/drawing/2014/main" id="{37D13198-D035-5041-DDA6-815FA1D57307}"/>
              </a:ext>
            </a:extLst>
          </p:cNvPr>
          <p:cNvSpPr txBox="1"/>
          <p:nvPr/>
        </p:nvSpPr>
        <p:spPr>
          <a:xfrm>
            <a:off x="1409701" y="5484179"/>
            <a:ext cx="10355579" cy="646331"/>
          </a:xfrm>
          <a:prstGeom prst="rect">
            <a:avLst/>
          </a:prstGeom>
          <a:noFill/>
        </p:spPr>
        <p:txBody>
          <a:bodyPr wrap="square" rtlCol="0">
            <a:spAutoFit/>
          </a:bodyPr>
          <a:lstStyle/>
          <a:p>
            <a:r>
              <a:rPr lang="fr-FR" dirty="0">
                <a:solidFill>
                  <a:srgbClr val="FF0000"/>
                </a:solidFill>
              </a:rPr>
              <a:t>Ces prérequis ne sont pas optionnels; le volume des dispositifs les rend moins fastidieux mais l’absence de fichiers Excel modèle rend le succès du projet plus hasardeux</a:t>
            </a:r>
          </a:p>
        </p:txBody>
      </p:sp>
      <p:sp>
        <p:nvSpPr>
          <p:cNvPr id="55" name="Flèche : droite rayée 54">
            <a:extLst>
              <a:ext uri="{FF2B5EF4-FFF2-40B4-BE49-F238E27FC236}">
                <a16:creationId xmlns:a16="http://schemas.microsoft.com/office/drawing/2014/main" id="{CEDA0FF5-7F4C-63BB-64C9-D1EB4910C034}"/>
              </a:ext>
            </a:extLst>
          </p:cNvPr>
          <p:cNvSpPr/>
          <p:nvPr/>
        </p:nvSpPr>
        <p:spPr>
          <a:xfrm>
            <a:off x="426720" y="5484178"/>
            <a:ext cx="887730" cy="64633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549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A09B-86C6-B8CA-81E7-AF41F1D9B3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1D76BCE-0F1B-F96E-2420-7332DD329CA4}"/>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dirty="0">
                <a:latin typeface="Poppins" panose="00000500000000000000" pitchFamily="2" charset="0"/>
                <a:cs typeface="Poppins" panose="00000500000000000000" pitchFamily="2" charset="0"/>
              </a:rPr>
              <a:t>Etape 1 : S’inscrire sur la plateforme  EUDAMED</a:t>
            </a:r>
          </a:p>
        </p:txBody>
      </p:sp>
      <p:sp>
        <p:nvSpPr>
          <p:cNvPr id="10" name="ZoneTexte 9">
            <a:extLst>
              <a:ext uri="{FF2B5EF4-FFF2-40B4-BE49-F238E27FC236}">
                <a16:creationId xmlns:a16="http://schemas.microsoft.com/office/drawing/2014/main" id="{F0315D8A-6DA5-2E04-9030-A86F3B83D9B1}"/>
              </a:ext>
            </a:extLst>
          </p:cNvPr>
          <p:cNvSpPr txBox="1"/>
          <p:nvPr/>
        </p:nvSpPr>
        <p:spPr>
          <a:xfrm>
            <a:off x="3161488" y="1272865"/>
            <a:ext cx="8715979" cy="400110"/>
          </a:xfrm>
          <a:prstGeom prst="rect">
            <a:avLst/>
          </a:prstGeom>
          <a:noFill/>
        </p:spPr>
        <p:txBody>
          <a:bodyPr wrap="square" rtlCol="0">
            <a:spAutoFit/>
          </a:bodyPr>
          <a:lstStyle/>
          <a:p>
            <a:r>
              <a:rPr lang="fr-FR" sz="2000" b="1" dirty="0">
                <a:solidFill>
                  <a:srgbClr val="139D89"/>
                </a:solidFill>
                <a:latin typeface="Poppins" panose="00000500000000000000" pitchFamily="2" charset="0"/>
                <a:cs typeface="Poppins" panose="00000500000000000000" pitchFamily="2" charset="0"/>
              </a:rPr>
              <a:t>Un délicat mélange de rôles souvent observé dans les PME/PMI</a:t>
            </a:r>
          </a:p>
        </p:txBody>
      </p:sp>
      <p:sp>
        <p:nvSpPr>
          <p:cNvPr id="5" name="ZoneTexte 4">
            <a:extLst>
              <a:ext uri="{FF2B5EF4-FFF2-40B4-BE49-F238E27FC236}">
                <a16:creationId xmlns:a16="http://schemas.microsoft.com/office/drawing/2014/main" id="{584A4736-58EB-6702-B4E6-B6823C7C3AB1}"/>
              </a:ext>
            </a:extLst>
          </p:cNvPr>
          <p:cNvSpPr txBox="1"/>
          <p:nvPr/>
        </p:nvSpPr>
        <p:spPr>
          <a:xfrm>
            <a:off x="3083668" y="1833691"/>
            <a:ext cx="8715979" cy="2380139"/>
          </a:xfrm>
          <a:prstGeom prst="rect">
            <a:avLst/>
          </a:prstGeom>
          <a:noFill/>
        </p:spPr>
        <p:txBody>
          <a:bodyPr wrap="square" rtlCol="0">
            <a:spAutoFit/>
          </a:bodyPr>
          <a:lstStyle/>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Le rôle de l’opérateur de saisie , un rôle peu enviable sans valeur ajoutée</a:t>
            </a:r>
          </a:p>
          <a:p>
            <a:pPr marL="800100" lvl="1" indent="-342900" algn="just" defTabSz="914400">
              <a:spcBef>
                <a:spcPts val="1200"/>
              </a:spcBef>
              <a:spcAft>
                <a:spcPts val="200"/>
              </a:spcAft>
              <a:buClr>
                <a:schemeClr val="accent1"/>
              </a:buClr>
              <a:buSzPct val="100000"/>
              <a:buFont typeface="Wingdings" panose="05000000000000000000" pitchFamily="2" charset="2"/>
              <a:buChar char="§"/>
            </a:pPr>
            <a:r>
              <a:rPr lang="fr-FR" sz="1600" dirty="0">
                <a:latin typeface="Poppins" panose="00000500000000000000" pitchFamily="2" charset="0"/>
                <a:ea typeface="Open Sans" pitchFamily="2" charset="0"/>
                <a:cs typeface="Poppins" panose="00000500000000000000" pitchFamily="2" charset="0"/>
              </a:rPr>
              <a:t>Saisir les données</a:t>
            </a:r>
          </a:p>
          <a:p>
            <a:pPr marL="800100" lvl="1" indent="-342900" algn="just" defTabSz="914400">
              <a:spcBef>
                <a:spcPts val="1200"/>
              </a:spcBef>
              <a:spcAft>
                <a:spcPts val="200"/>
              </a:spcAft>
              <a:buClr>
                <a:schemeClr val="accent1"/>
              </a:buClr>
              <a:buSzPct val="100000"/>
              <a:buFont typeface="Wingdings" panose="05000000000000000000" pitchFamily="2" charset="2"/>
              <a:buChar char="§"/>
            </a:pPr>
            <a:r>
              <a:rPr lang="fr-FR" sz="1600" dirty="0">
                <a:latin typeface="Poppins" panose="00000500000000000000" pitchFamily="2" charset="0"/>
                <a:ea typeface="Open Sans" pitchFamily="2" charset="0"/>
                <a:cs typeface="Poppins" panose="00000500000000000000" pitchFamily="2" charset="0"/>
              </a:rPr>
              <a:t>Assurer l’exactitude des données saisies</a:t>
            </a:r>
          </a:p>
          <a:p>
            <a:pPr marL="800100" lvl="1" indent="-342900" algn="just" defTabSz="914400">
              <a:spcBef>
                <a:spcPts val="1200"/>
              </a:spcBef>
              <a:spcAft>
                <a:spcPts val="200"/>
              </a:spcAft>
              <a:buClr>
                <a:schemeClr val="accent1"/>
              </a:buClr>
              <a:buSzPct val="100000"/>
              <a:buFont typeface="Wingdings" panose="05000000000000000000" pitchFamily="2" charset="2"/>
              <a:buChar char="§"/>
            </a:pPr>
            <a:r>
              <a:rPr lang="fr-FR" sz="1600" dirty="0">
                <a:latin typeface="Poppins" panose="00000500000000000000" pitchFamily="2" charset="0"/>
                <a:ea typeface="Open Sans" pitchFamily="2" charset="0"/>
                <a:cs typeface="Poppins" panose="00000500000000000000" pitchFamily="2" charset="0"/>
              </a:rPr>
              <a:t>Maintenir la trace des modifications et mises à jour effectuées.</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le coordinateur des données fait souvent office d’opérateur de saisie </a:t>
            </a:r>
          </a:p>
        </p:txBody>
      </p:sp>
      <p:pic>
        <p:nvPicPr>
          <p:cNvPr id="6" name="Image 5">
            <a:extLst>
              <a:ext uri="{FF2B5EF4-FFF2-40B4-BE49-F238E27FC236}">
                <a16:creationId xmlns:a16="http://schemas.microsoft.com/office/drawing/2014/main" id="{C56B3429-8AF9-C1E7-4CA1-97A279A6C19F}"/>
              </a:ext>
            </a:extLst>
          </p:cNvPr>
          <p:cNvPicPr>
            <a:picLocks noChangeAspect="1"/>
          </p:cNvPicPr>
          <p:nvPr/>
        </p:nvPicPr>
        <p:blipFill>
          <a:blip r:embed="rId3"/>
          <a:stretch>
            <a:fillRect/>
          </a:stretch>
        </p:blipFill>
        <p:spPr>
          <a:xfrm>
            <a:off x="314533" y="1272865"/>
            <a:ext cx="2671350" cy="2694247"/>
          </a:xfrm>
          <a:prstGeom prst="rect">
            <a:avLst/>
          </a:prstGeom>
        </p:spPr>
      </p:pic>
      <p:pic>
        <p:nvPicPr>
          <p:cNvPr id="8" name="Image 7">
            <a:extLst>
              <a:ext uri="{FF2B5EF4-FFF2-40B4-BE49-F238E27FC236}">
                <a16:creationId xmlns:a16="http://schemas.microsoft.com/office/drawing/2014/main" id="{348DA48C-7101-2047-80DB-80E1DCE91894}"/>
              </a:ext>
            </a:extLst>
          </p:cNvPr>
          <p:cNvPicPr>
            <a:picLocks noChangeAspect="1"/>
          </p:cNvPicPr>
          <p:nvPr/>
        </p:nvPicPr>
        <p:blipFill>
          <a:blip r:embed="rId4"/>
          <a:stretch>
            <a:fillRect/>
          </a:stretch>
        </p:blipFill>
        <p:spPr>
          <a:xfrm>
            <a:off x="314533" y="4213830"/>
            <a:ext cx="4542818" cy="1934320"/>
          </a:xfrm>
          <a:prstGeom prst="rect">
            <a:avLst/>
          </a:prstGeom>
        </p:spPr>
      </p:pic>
    </p:spTree>
    <p:extLst>
      <p:ext uri="{BB962C8B-B14F-4D97-AF65-F5344CB8AC3E}">
        <p14:creationId xmlns:p14="http://schemas.microsoft.com/office/powerpoint/2010/main" val="44425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87074-1C05-AD30-74C8-231E3837B938}"/>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2A3EE50-742B-EF9D-64F2-C7320A1FF407}"/>
              </a:ext>
            </a:extLst>
          </p:cNvPr>
          <p:cNvGraphicFramePr>
            <a:graphicFrameLocks noGrp="1"/>
          </p:cNvGraphicFramePr>
          <p:nvPr>
            <p:extLst>
              <p:ext uri="{D42A27DB-BD31-4B8C-83A1-F6EECF244321}">
                <p14:modId xmlns:p14="http://schemas.microsoft.com/office/powerpoint/2010/main" val="1455940773"/>
              </p:ext>
            </p:extLst>
          </p:nvPr>
        </p:nvGraphicFramePr>
        <p:xfrm>
          <a:off x="380620" y="1265576"/>
          <a:ext cx="5739642" cy="4655195"/>
        </p:xfrm>
        <a:graphic>
          <a:graphicData uri="http://schemas.openxmlformats.org/drawingml/2006/table">
            <a:tbl>
              <a:tblPr firstRow="1" bandRow="1">
                <a:tableStyleId>{5C22544A-7EE6-4342-B048-85BDC9FD1C3A}</a:tableStyleId>
              </a:tblPr>
              <a:tblGrid>
                <a:gridCol w="5739642">
                  <a:extLst>
                    <a:ext uri="{9D8B030D-6E8A-4147-A177-3AD203B41FA5}">
                      <a16:colId xmlns:a16="http://schemas.microsoft.com/office/drawing/2014/main" val="3481361076"/>
                    </a:ext>
                  </a:extLst>
                </a:gridCol>
              </a:tblGrid>
              <a:tr h="222030">
                <a:tc>
                  <a:txBody>
                    <a:bodyPr/>
                    <a:lstStyle/>
                    <a:p>
                      <a:pPr algn="ctr"/>
                      <a:r>
                        <a:rPr lang="fr-FR" dirty="0"/>
                        <a:t>Plateforme EUDAMED (Création)</a:t>
                      </a:r>
                    </a:p>
                  </a:txBody>
                  <a:tcPr/>
                </a:tc>
                <a:extLst>
                  <a:ext uri="{0D108BD9-81ED-4DB2-BD59-A6C34878D82A}">
                    <a16:rowId xmlns:a16="http://schemas.microsoft.com/office/drawing/2014/main" val="1277584083"/>
                  </a:ext>
                </a:extLst>
              </a:tr>
              <a:tr h="4289435">
                <a:tc>
                  <a:txBody>
                    <a:bodyPr/>
                    <a:lstStyle/>
                    <a:p>
                      <a:endParaRPr lang="fr-FR" dirty="0"/>
                    </a:p>
                  </a:txBody>
                  <a:tcPr/>
                </a:tc>
                <a:extLst>
                  <a:ext uri="{0D108BD9-81ED-4DB2-BD59-A6C34878D82A}">
                    <a16:rowId xmlns:a16="http://schemas.microsoft.com/office/drawing/2014/main" val="1332757856"/>
                  </a:ext>
                </a:extLst>
              </a:tr>
            </a:tbl>
          </a:graphicData>
        </a:graphic>
      </p:graphicFrame>
      <p:pic>
        <p:nvPicPr>
          <p:cNvPr id="6" name="Image 5">
            <a:extLst>
              <a:ext uri="{FF2B5EF4-FFF2-40B4-BE49-F238E27FC236}">
                <a16:creationId xmlns:a16="http://schemas.microsoft.com/office/drawing/2014/main" id="{8B49CB13-4397-1851-AD73-422425483532}"/>
              </a:ext>
            </a:extLst>
          </p:cNvPr>
          <p:cNvPicPr>
            <a:picLocks noChangeAspect="1"/>
          </p:cNvPicPr>
          <p:nvPr/>
        </p:nvPicPr>
        <p:blipFill>
          <a:blip r:embed="rId3"/>
          <a:stretch>
            <a:fillRect/>
          </a:stretch>
        </p:blipFill>
        <p:spPr>
          <a:xfrm>
            <a:off x="869232" y="1601667"/>
            <a:ext cx="4876606" cy="4139391"/>
          </a:xfrm>
          <a:prstGeom prst="rect">
            <a:avLst/>
          </a:prstGeom>
        </p:spPr>
      </p:pic>
      <p:sp>
        <p:nvSpPr>
          <p:cNvPr id="2" name="Titre 1">
            <a:extLst>
              <a:ext uri="{FF2B5EF4-FFF2-40B4-BE49-F238E27FC236}">
                <a16:creationId xmlns:a16="http://schemas.microsoft.com/office/drawing/2014/main" id="{97193ECF-0956-4119-4CE0-57E40B25C4E7}"/>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noProof="0" dirty="0">
                <a:latin typeface="Poppins" panose="00000500000000000000" pitchFamily="2" charset="0"/>
                <a:cs typeface="Poppins" panose="00000500000000000000" pitchFamily="2" charset="0"/>
              </a:rPr>
              <a:t>Etape 2 : </a:t>
            </a:r>
            <a:r>
              <a:rPr lang="fr-FR" sz="2400" b="1" dirty="0">
                <a:latin typeface="Poppins" panose="00000500000000000000" pitchFamily="2" charset="0"/>
                <a:cs typeface="Poppins" panose="00000500000000000000" pitchFamily="2" charset="0"/>
              </a:rPr>
              <a:t>Saisir ses données dans EUDAMED (Exemple 1)</a:t>
            </a:r>
          </a:p>
        </p:txBody>
      </p:sp>
      <p:sp>
        <p:nvSpPr>
          <p:cNvPr id="11" name="Espace réservé du contenu 4">
            <a:extLst>
              <a:ext uri="{FF2B5EF4-FFF2-40B4-BE49-F238E27FC236}">
                <a16:creationId xmlns:a16="http://schemas.microsoft.com/office/drawing/2014/main" id="{3A124E5A-3733-E85F-7488-82E5FE98B5E3}"/>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sp>
        <p:nvSpPr>
          <p:cNvPr id="3" name="ZoneTexte 2">
            <a:extLst>
              <a:ext uri="{FF2B5EF4-FFF2-40B4-BE49-F238E27FC236}">
                <a16:creationId xmlns:a16="http://schemas.microsoft.com/office/drawing/2014/main" id="{48BBB4C5-1A22-8C21-C48A-74848FD676AD}"/>
              </a:ext>
            </a:extLst>
          </p:cNvPr>
          <p:cNvSpPr txBox="1"/>
          <p:nvPr/>
        </p:nvSpPr>
        <p:spPr>
          <a:xfrm>
            <a:off x="6200394" y="1265576"/>
            <a:ext cx="5583673" cy="3785652"/>
          </a:xfrm>
          <a:prstGeom prst="rect">
            <a:avLst/>
          </a:prstGeom>
          <a:noFill/>
        </p:spPr>
        <p:txBody>
          <a:bodyPr wrap="square" rtlCol="0">
            <a:spAutoFit/>
          </a:bodyPr>
          <a:lstStyle/>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Enregistrer un nouveau Basic UDI-DI</a:t>
            </a:r>
          </a:p>
          <a:p>
            <a:pPr marL="800100" lvl="1" indent="-342900" algn="just" defTabSz="914400">
              <a:spcBef>
                <a:spcPts val="1200"/>
              </a:spcBef>
              <a:spcAft>
                <a:spcPts val="200"/>
              </a:spcAft>
              <a:buClr>
                <a:schemeClr val="accent1"/>
              </a:buClr>
              <a:buSzPct val="100000"/>
              <a:buFont typeface="Wingdings" panose="05000000000000000000" pitchFamily="2" charset="2"/>
              <a:buChar char="§"/>
            </a:pPr>
            <a:r>
              <a:rPr lang="fr-FR" sz="1600" dirty="0">
                <a:latin typeface="Poppins" panose="00000500000000000000" pitchFamily="2" charset="0"/>
                <a:ea typeface="Open Sans" pitchFamily="2" charset="0"/>
                <a:cs typeface="Poppins" panose="00000500000000000000" pitchFamily="2" charset="0"/>
              </a:rPr>
              <a:t>Identification du fabricant / Acteur</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Choisir le règlement applicable &amp; commencer par la saisie du Basic UDI-DI</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b="1" dirty="0">
                <a:latin typeface="Poppins" panose="00000500000000000000" pitchFamily="2" charset="0"/>
                <a:ea typeface="Open Sans" pitchFamily="2" charset="0"/>
                <a:cs typeface="Poppins" panose="00000500000000000000" pitchFamily="2" charset="0"/>
              </a:rPr>
              <a:t>Des attributs cachés qui apparaissent en fonction de la réponse</a:t>
            </a:r>
          </a:p>
          <a:p>
            <a:pPr marL="800100" lvl="1" indent="-342900" algn="just" defTabSz="914400">
              <a:spcBef>
                <a:spcPts val="1200"/>
              </a:spcBef>
              <a:spcAft>
                <a:spcPts val="200"/>
              </a:spcAft>
              <a:buClr>
                <a:schemeClr val="accent1"/>
              </a:buClr>
              <a:buSzPct val="100000"/>
              <a:buFont typeface="Wingdings" panose="05000000000000000000" pitchFamily="2" charset="2"/>
              <a:buChar char="§"/>
            </a:pPr>
            <a:r>
              <a:rPr lang="fr-FR" sz="1600" dirty="0">
                <a:latin typeface="Poppins" panose="00000500000000000000" pitchFamily="2" charset="0"/>
                <a:ea typeface="Open Sans" pitchFamily="2" charset="0"/>
                <a:cs typeface="Poppins" panose="00000500000000000000" pitchFamily="2" charset="0"/>
              </a:rPr>
              <a:t>Système ou nécessaire  (SPP) : NON =&gt; </a:t>
            </a:r>
          </a:p>
          <a:p>
            <a:pPr marL="800100" lvl="1" indent="-342900" algn="just" defTabSz="914400">
              <a:spcBef>
                <a:spcPts val="1200"/>
              </a:spcBef>
              <a:spcAft>
                <a:spcPts val="200"/>
              </a:spcAft>
              <a:buClr>
                <a:schemeClr val="accent1"/>
              </a:buClr>
              <a:buSzPct val="100000"/>
              <a:buFont typeface="Wingdings" panose="05000000000000000000" pitchFamily="2" charset="2"/>
              <a:buChar char="§"/>
            </a:pPr>
            <a:r>
              <a:rPr lang="fr-FR" sz="1600" dirty="0">
                <a:latin typeface="Poppins" panose="00000500000000000000" pitchFamily="2" charset="0"/>
                <a:ea typeface="Open Sans" pitchFamily="2" charset="0"/>
                <a:cs typeface="Poppins" panose="00000500000000000000" pitchFamily="2" charset="0"/>
              </a:rPr>
              <a:t>Dispositif spécial? : si OUI =&gt; choix entre Logiciel, Lentilles…</a:t>
            </a:r>
            <a:endParaRPr lang="fr-FR" b="1"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sz="1600" dirty="0">
              <a:latin typeface="Poppins" panose="00000500000000000000" pitchFamily="2" charset="0"/>
              <a:ea typeface="Open Sans" pitchFamily="2" charset="0"/>
              <a:cs typeface="Poppins" panose="00000500000000000000" pitchFamily="2" charset="0"/>
            </a:endParaRPr>
          </a:p>
        </p:txBody>
      </p:sp>
      <p:sp>
        <p:nvSpPr>
          <p:cNvPr id="7" name="Rectangle 6">
            <a:extLst>
              <a:ext uri="{FF2B5EF4-FFF2-40B4-BE49-F238E27FC236}">
                <a16:creationId xmlns:a16="http://schemas.microsoft.com/office/drawing/2014/main" id="{D7240D66-2E90-25E7-492F-47C670A027E0}"/>
              </a:ext>
            </a:extLst>
          </p:cNvPr>
          <p:cNvSpPr/>
          <p:nvPr/>
        </p:nvSpPr>
        <p:spPr>
          <a:xfrm>
            <a:off x="2518626" y="2355573"/>
            <a:ext cx="954157" cy="64604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45B274C-EE58-713A-1810-D29CBA9B61CA}"/>
              </a:ext>
            </a:extLst>
          </p:cNvPr>
          <p:cNvSpPr txBox="1"/>
          <p:nvPr/>
        </p:nvSpPr>
        <p:spPr>
          <a:xfrm>
            <a:off x="7175052" y="5191512"/>
            <a:ext cx="4623696" cy="923330"/>
          </a:xfrm>
          <a:prstGeom prst="rect">
            <a:avLst/>
          </a:prstGeom>
          <a:noFill/>
        </p:spPr>
        <p:txBody>
          <a:bodyPr wrap="square" rtlCol="0">
            <a:spAutoFit/>
          </a:bodyPr>
          <a:lstStyle/>
          <a:p>
            <a:r>
              <a:rPr lang="fr-FR" dirty="0">
                <a:solidFill>
                  <a:srgbClr val="FF0000"/>
                </a:solidFill>
              </a:rPr>
              <a:t>Une fausse impression d’évidence quand on a ignoré la documentation; un simple clic ne suffit pas toujours !</a:t>
            </a:r>
          </a:p>
        </p:txBody>
      </p:sp>
      <p:sp>
        <p:nvSpPr>
          <p:cNvPr id="9" name="Flèche : droite rayée 8">
            <a:extLst>
              <a:ext uri="{FF2B5EF4-FFF2-40B4-BE49-F238E27FC236}">
                <a16:creationId xmlns:a16="http://schemas.microsoft.com/office/drawing/2014/main" id="{EB45894F-7597-AD11-CC33-437AC98317CD}"/>
              </a:ext>
            </a:extLst>
          </p:cNvPr>
          <p:cNvSpPr/>
          <p:nvPr/>
        </p:nvSpPr>
        <p:spPr>
          <a:xfrm>
            <a:off x="6272641" y="5341401"/>
            <a:ext cx="887730" cy="64633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2023C5B3-93F7-9D5A-B106-55CF0B8A619F}"/>
              </a:ext>
            </a:extLst>
          </p:cNvPr>
          <p:cNvSpPr/>
          <p:nvPr/>
        </p:nvSpPr>
        <p:spPr>
          <a:xfrm>
            <a:off x="869232" y="2966372"/>
            <a:ext cx="616688" cy="646043"/>
          </a:xfrm>
          <a:prstGeom prst="ellipse">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ADB5B75D-1D23-E807-2EA9-05D0644FA30F}"/>
              </a:ext>
            </a:extLst>
          </p:cNvPr>
          <p:cNvSpPr/>
          <p:nvPr/>
        </p:nvSpPr>
        <p:spPr>
          <a:xfrm>
            <a:off x="1071640" y="4321659"/>
            <a:ext cx="616688" cy="646043"/>
          </a:xfrm>
          <a:prstGeom prst="ellipse">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8CA77401-1005-96EE-28A9-5FF45DE116C6}"/>
              </a:ext>
            </a:extLst>
          </p:cNvPr>
          <p:cNvSpPr/>
          <p:nvPr/>
        </p:nvSpPr>
        <p:spPr>
          <a:xfrm>
            <a:off x="1093817" y="5051614"/>
            <a:ext cx="616688" cy="646043"/>
          </a:xfrm>
          <a:prstGeom prst="ellipse">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AFCD80D9-A86E-1951-79E3-CB06FBFA4924}"/>
              </a:ext>
            </a:extLst>
          </p:cNvPr>
          <p:cNvSpPr/>
          <p:nvPr/>
        </p:nvSpPr>
        <p:spPr>
          <a:xfrm>
            <a:off x="2457740" y="3856385"/>
            <a:ext cx="1699590" cy="428934"/>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913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A679-BB98-5CF8-C4A4-E6FF91B168B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F99719A-37E9-CD5B-0F1E-E18B483DDF6E}"/>
              </a:ext>
            </a:extLst>
          </p:cNvPr>
          <p:cNvGraphicFramePr>
            <a:graphicFrameLocks noGrp="1"/>
          </p:cNvGraphicFramePr>
          <p:nvPr>
            <p:extLst>
              <p:ext uri="{D42A27DB-BD31-4B8C-83A1-F6EECF244321}">
                <p14:modId xmlns:p14="http://schemas.microsoft.com/office/powerpoint/2010/main" val="1901026719"/>
              </p:ext>
            </p:extLst>
          </p:nvPr>
        </p:nvGraphicFramePr>
        <p:xfrm>
          <a:off x="380620" y="1265576"/>
          <a:ext cx="5739642" cy="4655195"/>
        </p:xfrm>
        <a:graphic>
          <a:graphicData uri="http://schemas.openxmlformats.org/drawingml/2006/table">
            <a:tbl>
              <a:tblPr firstRow="1" bandRow="1">
                <a:tableStyleId>{5C22544A-7EE6-4342-B048-85BDC9FD1C3A}</a:tableStyleId>
              </a:tblPr>
              <a:tblGrid>
                <a:gridCol w="5739642">
                  <a:extLst>
                    <a:ext uri="{9D8B030D-6E8A-4147-A177-3AD203B41FA5}">
                      <a16:colId xmlns:a16="http://schemas.microsoft.com/office/drawing/2014/main" val="3481361076"/>
                    </a:ext>
                  </a:extLst>
                </a:gridCol>
              </a:tblGrid>
              <a:tr h="222030">
                <a:tc>
                  <a:txBody>
                    <a:bodyPr/>
                    <a:lstStyle/>
                    <a:p>
                      <a:pPr algn="ctr"/>
                      <a:r>
                        <a:rPr lang="fr-FR" dirty="0"/>
                        <a:t>Plateforme EUDAMED (Création)</a:t>
                      </a:r>
                    </a:p>
                  </a:txBody>
                  <a:tcPr/>
                </a:tc>
                <a:extLst>
                  <a:ext uri="{0D108BD9-81ED-4DB2-BD59-A6C34878D82A}">
                    <a16:rowId xmlns:a16="http://schemas.microsoft.com/office/drawing/2014/main" val="1277584083"/>
                  </a:ext>
                </a:extLst>
              </a:tr>
              <a:tr h="4289435">
                <a:tc>
                  <a:txBody>
                    <a:bodyPr/>
                    <a:lstStyle/>
                    <a:p>
                      <a:endParaRPr lang="fr-FR" dirty="0"/>
                    </a:p>
                  </a:txBody>
                  <a:tcPr/>
                </a:tc>
                <a:extLst>
                  <a:ext uri="{0D108BD9-81ED-4DB2-BD59-A6C34878D82A}">
                    <a16:rowId xmlns:a16="http://schemas.microsoft.com/office/drawing/2014/main" val="1332757856"/>
                  </a:ext>
                </a:extLst>
              </a:tr>
            </a:tbl>
          </a:graphicData>
        </a:graphic>
      </p:graphicFrame>
      <p:pic>
        <p:nvPicPr>
          <p:cNvPr id="5" name="Image 4">
            <a:extLst>
              <a:ext uri="{FF2B5EF4-FFF2-40B4-BE49-F238E27FC236}">
                <a16:creationId xmlns:a16="http://schemas.microsoft.com/office/drawing/2014/main" id="{65A49331-D529-F34E-A3C3-58696D94FEFC}"/>
              </a:ext>
            </a:extLst>
          </p:cNvPr>
          <p:cNvPicPr>
            <a:picLocks noChangeAspect="1"/>
          </p:cNvPicPr>
          <p:nvPr/>
        </p:nvPicPr>
        <p:blipFill>
          <a:blip r:embed="rId3"/>
          <a:stretch>
            <a:fillRect/>
          </a:stretch>
        </p:blipFill>
        <p:spPr>
          <a:xfrm>
            <a:off x="476573" y="1849747"/>
            <a:ext cx="5547736" cy="1328822"/>
          </a:xfrm>
          <a:prstGeom prst="rect">
            <a:avLst/>
          </a:prstGeom>
        </p:spPr>
      </p:pic>
      <p:sp>
        <p:nvSpPr>
          <p:cNvPr id="2" name="Titre 1">
            <a:extLst>
              <a:ext uri="{FF2B5EF4-FFF2-40B4-BE49-F238E27FC236}">
                <a16:creationId xmlns:a16="http://schemas.microsoft.com/office/drawing/2014/main" id="{327CDE27-DF5E-28BA-BD71-C2BBA2BB4FE9}"/>
              </a:ext>
            </a:extLst>
          </p:cNvPr>
          <p:cNvSpPr>
            <a:spLocks noGrp="1"/>
          </p:cNvSpPr>
          <p:nvPr>
            <p:ph type="title"/>
          </p:nvPr>
        </p:nvSpPr>
        <p:spPr>
          <a:xfrm>
            <a:off x="233680" y="148796"/>
            <a:ext cx="10058400" cy="748454"/>
          </a:xfrm>
        </p:spPr>
        <p:txBody>
          <a:bodyPr>
            <a:normAutofit/>
          </a:bodyPr>
          <a:lstStyle/>
          <a:p>
            <a:r>
              <a:rPr lang="fr-FR" sz="2400" dirty="0">
                <a:latin typeface="Poppins" panose="00000500000000000000" pitchFamily="2" charset="0"/>
                <a:cs typeface="Poppins" panose="00000500000000000000" pitchFamily="2" charset="0"/>
              </a:rPr>
              <a:t>Webinaire 2/8 : </a:t>
            </a:r>
            <a:r>
              <a:rPr lang="fr-FR" sz="2400" noProof="0" dirty="0">
                <a:latin typeface="Poppins" panose="00000500000000000000" pitchFamily="2" charset="0"/>
                <a:cs typeface="Poppins" panose="00000500000000000000" pitchFamily="2" charset="0"/>
              </a:rPr>
              <a:t>Saisir directement ses données dans EUDAMED</a:t>
            </a:r>
            <a:br>
              <a:rPr lang="fr-FR" sz="2400" b="1" noProof="0" dirty="0">
                <a:latin typeface="Poppins" panose="00000500000000000000" pitchFamily="2" charset="0"/>
                <a:cs typeface="Poppins" panose="00000500000000000000" pitchFamily="2" charset="0"/>
              </a:rPr>
            </a:br>
            <a:r>
              <a:rPr lang="fr-FR" sz="2400" b="1" noProof="0" dirty="0">
                <a:latin typeface="Poppins" panose="00000500000000000000" pitchFamily="2" charset="0"/>
                <a:cs typeface="Poppins" panose="00000500000000000000" pitchFamily="2" charset="0"/>
              </a:rPr>
              <a:t>Etape 2 : </a:t>
            </a:r>
            <a:r>
              <a:rPr lang="fr-FR" sz="2400" b="1" dirty="0">
                <a:latin typeface="Poppins" panose="00000500000000000000" pitchFamily="2" charset="0"/>
                <a:cs typeface="Poppins" panose="00000500000000000000" pitchFamily="2" charset="0"/>
              </a:rPr>
              <a:t>Saisir ses données dans EUDAMED (Exemple 2)</a:t>
            </a:r>
          </a:p>
        </p:txBody>
      </p:sp>
      <p:sp>
        <p:nvSpPr>
          <p:cNvPr id="11" name="Espace réservé du contenu 4">
            <a:extLst>
              <a:ext uri="{FF2B5EF4-FFF2-40B4-BE49-F238E27FC236}">
                <a16:creationId xmlns:a16="http://schemas.microsoft.com/office/drawing/2014/main" id="{3070D690-4EC1-6E49-CE42-CD47283D2654}"/>
              </a:ext>
            </a:extLst>
          </p:cNvPr>
          <p:cNvSpPr txBox="1">
            <a:spLocks/>
          </p:cNvSpPr>
          <p:nvPr/>
        </p:nvSpPr>
        <p:spPr>
          <a:xfrm>
            <a:off x="2705100" y="4464190"/>
            <a:ext cx="8676640" cy="237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Calibri" panose="020F0502020204030204" pitchFamily="34" charset="0"/>
                <a:ea typeface="Open Sans" pitchFamily="2" charset="0"/>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rgbClr val="2F4E88"/>
              </a:buClr>
              <a:buFont typeface="Calibri" pitchFamily="34" charset="0"/>
              <a:buChar char="◦"/>
              <a:defRPr sz="1800" kern="1200">
                <a:solidFill>
                  <a:schemeClr val="tx1"/>
                </a:solidFill>
                <a:latin typeface="Calibri" panose="020F0502020204030204" pitchFamily="34" charset="0"/>
                <a:ea typeface="Open Sans" pitchFamily="2" charset="0"/>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rgbClr val="2F4E88"/>
              </a:buClr>
              <a:buFont typeface="Calibri" pitchFamily="34" charset="0"/>
              <a:buChar char="◦"/>
              <a:defRPr sz="1400" kern="1200">
                <a:solidFill>
                  <a:schemeClr val="tx1"/>
                </a:solidFill>
                <a:latin typeface="Calibri" panose="020F0502020204030204" pitchFamily="34" charset="0"/>
                <a:ea typeface="Open Sans" pitchFamily="2" charset="0"/>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endParaRPr lang="fr-FR" sz="1800" b="1" dirty="0">
              <a:latin typeface="Poppins" panose="00000500000000000000" pitchFamily="2" charset="0"/>
              <a:cs typeface="Poppins" panose="00000500000000000000" pitchFamily="2" charset="0"/>
            </a:endParaRPr>
          </a:p>
          <a:p>
            <a:pPr marL="182563" indent="-182563" algn="just">
              <a:lnSpc>
                <a:spcPct val="150000"/>
              </a:lnSpc>
              <a:buFont typeface="Wingdings" panose="05000000000000000000" pitchFamily="2" charset="2"/>
              <a:buChar char="§"/>
            </a:pPr>
            <a:endParaRPr lang="fr-FR" sz="1800" b="1"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algn="just">
              <a:lnSpc>
                <a:spcPct val="150000"/>
              </a:lnSpc>
              <a:buFont typeface="Arial" panose="020B0604020202020204" pitchFamily="34" charset="0"/>
              <a:buChar char="•"/>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a:p>
            <a:pPr marL="0" indent="0" algn="just">
              <a:lnSpc>
                <a:spcPct val="150000"/>
              </a:lnSpc>
              <a:buFont typeface="Calibri" panose="020F0502020204030204" pitchFamily="34" charset="0"/>
              <a:buNone/>
            </a:pPr>
            <a:endParaRPr lang="fr-FR" dirty="0">
              <a:latin typeface="Poppins" panose="00000500000000000000" pitchFamily="2" charset="0"/>
              <a:cs typeface="Poppins" panose="00000500000000000000" pitchFamily="2" charset="0"/>
            </a:endParaRPr>
          </a:p>
        </p:txBody>
      </p:sp>
      <p:sp>
        <p:nvSpPr>
          <p:cNvPr id="8" name="ZoneTexte 7">
            <a:extLst>
              <a:ext uri="{FF2B5EF4-FFF2-40B4-BE49-F238E27FC236}">
                <a16:creationId xmlns:a16="http://schemas.microsoft.com/office/drawing/2014/main" id="{334A119E-2F71-B3B7-41AE-156375D474AB}"/>
              </a:ext>
            </a:extLst>
          </p:cNvPr>
          <p:cNvSpPr txBox="1"/>
          <p:nvPr/>
        </p:nvSpPr>
        <p:spPr>
          <a:xfrm>
            <a:off x="6227707" y="1389439"/>
            <a:ext cx="5583673" cy="3595856"/>
          </a:xfrm>
          <a:prstGeom prst="rect">
            <a:avLst/>
          </a:prstGeom>
          <a:noFill/>
        </p:spPr>
        <p:txBody>
          <a:bodyPr wrap="square" rtlCol="0">
            <a:spAutoFit/>
          </a:bodyPr>
          <a:lstStyle/>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Attributs obligatoires mis en évidence </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Passage obligatoire sur de nombreux attributs</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Définitions lapidaires et tautologiques</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Usage de la barre de défilement verticale </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Etape mentionnée mais libellé peu intelligible</a:t>
            </a:r>
          </a:p>
          <a:p>
            <a:pPr marL="342900" indent="-342900" algn="just" defTabSz="914400">
              <a:spcBef>
                <a:spcPts val="1200"/>
              </a:spcBef>
              <a:spcAft>
                <a:spcPts val="200"/>
              </a:spcAft>
              <a:buClr>
                <a:schemeClr val="accent1"/>
              </a:buClr>
              <a:buSzPct val="100000"/>
              <a:buFont typeface="Wingdings" panose="05000000000000000000" pitchFamily="2" charset="2"/>
              <a:buChar char="§"/>
            </a:pPr>
            <a:r>
              <a:rPr lang="fr-FR" sz="1600" b="1" dirty="0">
                <a:latin typeface="Poppins" panose="00000500000000000000" pitchFamily="2" charset="0"/>
                <a:ea typeface="Open Sans" pitchFamily="2" charset="0"/>
                <a:cs typeface="Poppins" panose="00000500000000000000" pitchFamily="2" charset="0"/>
              </a:rPr>
              <a:t>Etape à compléter obligatoirement pour passer à la suivante </a:t>
            </a: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b="1" dirty="0">
              <a:latin typeface="Poppins" panose="00000500000000000000" pitchFamily="2" charset="0"/>
              <a:ea typeface="Open Sans" pitchFamily="2" charset="0"/>
              <a:cs typeface="Poppins" panose="00000500000000000000" pitchFamily="2" charset="0"/>
            </a:endParaRPr>
          </a:p>
          <a:p>
            <a:pPr marL="342900" indent="-342900" algn="just" defTabSz="914400">
              <a:spcBef>
                <a:spcPts val="1200"/>
              </a:spcBef>
              <a:spcAft>
                <a:spcPts val="200"/>
              </a:spcAft>
              <a:buClr>
                <a:schemeClr val="accent1"/>
              </a:buClr>
              <a:buSzPct val="100000"/>
              <a:buFont typeface="Wingdings" panose="05000000000000000000" pitchFamily="2" charset="2"/>
              <a:buChar char="§"/>
            </a:pPr>
            <a:endParaRPr lang="fr-FR" sz="1600" dirty="0">
              <a:latin typeface="Poppins" panose="00000500000000000000" pitchFamily="2" charset="0"/>
              <a:ea typeface="Open Sans" pitchFamily="2" charset="0"/>
              <a:cs typeface="Poppins" panose="00000500000000000000" pitchFamily="2" charset="0"/>
            </a:endParaRPr>
          </a:p>
        </p:txBody>
      </p:sp>
      <p:sp>
        <p:nvSpPr>
          <p:cNvPr id="14" name="ZoneTexte 13">
            <a:extLst>
              <a:ext uri="{FF2B5EF4-FFF2-40B4-BE49-F238E27FC236}">
                <a16:creationId xmlns:a16="http://schemas.microsoft.com/office/drawing/2014/main" id="{C5B04404-BF5A-E2F5-73FC-03BFF6BE0928}"/>
              </a:ext>
            </a:extLst>
          </p:cNvPr>
          <p:cNvSpPr txBox="1"/>
          <p:nvPr/>
        </p:nvSpPr>
        <p:spPr>
          <a:xfrm>
            <a:off x="7160371" y="5202901"/>
            <a:ext cx="4623696" cy="646331"/>
          </a:xfrm>
          <a:prstGeom prst="rect">
            <a:avLst/>
          </a:prstGeom>
          <a:noFill/>
        </p:spPr>
        <p:txBody>
          <a:bodyPr wrap="square" rtlCol="0">
            <a:spAutoFit/>
          </a:bodyPr>
          <a:lstStyle/>
          <a:p>
            <a:r>
              <a:rPr lang="fr-FR" dirty="0">
                <a:solidFill>
                  <a:srgbClr val="FF0000"/>
                </a:solidFill>
              </a:rPr>
              <a:t>Nombreuses données à renseigner et, à connaitre à l’avance</a:t>
            </a:r>
          </a:p>
        </p:txBody>
      </p:sp>
      <p:sp>
        <p:nvSpPr>
          <p:cNvPr id="15" name="Flèche : droite rayée 14">
            <a:extLst>
              <a:ext uri="{FF2B5EF4-FFF2-40B4-BE49-F238E27FC236}">
                <a16:creationId xmlns:a16="http://schemas.microsoft.com/office/drawing/2014/main" id="{1314DF08-41C3-D9E2-8037-34C0D4A27A36}"/>
              </a:ext>
            </a:extLst>
          </p:cNvPr>
          <p:cNvSpPr/>
          <p:nvPr/>
        </p:nvSpPr>
        <p:spPr>
          <a:xfrm>
            <a:off x="6272641" y="5341401"/>
            <a:ext cx="887730" cy="64633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1B2A2A97-B8F0-2078-1755-79939F620546}"/>
              </a:ext>
            </a:extLst>
          </p:cNvPr>
          <p:cNvSpPr/>
          <p:nvPr/>
        </p:nvSpPr>
        <p:spPr>
          <a:xfrm>
            <a:off x="2232647" y="1854169"/>
            <a:ext cx="3791662" cy="428934"/>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28005324-5742-732F-3056-529CD267AE04}"/>
              </a:ext>
            </a:extLst>
          </p:cNvPr>
          <p:cNvSpPr/>
          <p:nvPr/>
        </p:nvSpPr>
        <p:spPr>
          <a:xfrm>
            <a:off x="2232647" y="2363821"/>
            <a:ext cx="247906" cy="287608"/>
          </a:xfrm>
          <a:prstGeom prst="ellipse">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C57CB66-5AD2-F16C-3A56-4CC5FA7D65D9}"/>
              </a:ext>
            </a:extLst>
          </p:cNvPr>
          <p:cNvPicPr>
            <a:picLocks noChangeAspect="1"/>
          </p:cNvPicPr>
          <p:nvPr/>
        </p:nvPicPr>
        <p:blipFill>
          <a:blip r:embed="rId4"/>
          <a:stretch>
            <a:fillRect/>
          </a:stretch>
        </p:blipFill>
        <p:spPr>
          <a:xfrm>
            <a:off x="464333" y="3546895"/>
            <a:ext cx="4936610" cy="2141617"/>
          </a:xfrm>
          <a:prstGeom prst="rect">
            <a:avLst/>
          </a:prstGeom>
        </p:spPr>
      </p:pic>
      <p:sp>
        <p:nvSpPr>
          <p:cNvPr id="12" name="Rectangle : coins arrondis 11">
            <a:extLst>
              <a:ext uri="{FF2B5EF4-FFF2-40B4-BE49-F238E27FC236}">
                <a16:creationId xmlns:a16="http://schemas.microsoft.com/office/drawing/2014/main" id="{3CC5020E-D4B8-B7E8-E44B-C9491278E346}"/>
              </a:ext>
            </a:extLst>
          </p:cNvPr>
          <p:cNvSpPr/>
          <p:nvPr/>
        </p:nvSpPr>
        <p:spPr>
          <a:xfrm>
            <a:off x="1968941" y="3757534"/>
            <a:ext cx="3206174" cy="428934"/>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F6374A35-0C77-EAB8-B19D-D275C05991B2}"/>
              </a:ext>
            </a:extLst>
          </p:cNvPr>
          <p:cNvSpPr/>
          <p:nvPr/>
        </p:nvSpPr>
        <p:spPr>
          <a:xfrm>
            <a:off x="476573" y="5043155"/>
            <a:ext cx="4396984" cy="428934"/>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0217040"/>
      </p:ext>
    </p:extLst>
  </p:cSld>
  <p:clrMapOvr>
    <a:masterClrMapping/>
  </p:clrMapOvr>
</p:sld>
</file>

<file path=ppt/theme/theme1.xml><?xml version="1.0" encoding="utf-8"?>
<a:theme xmlns:a="http://schemas.openxmlformats.org/drawingml/2006/main" name="Rétrospective">
  <a:themeElements>
    <a:clrScheme name="Personnalisé 9">
      <a:dk1>
        <a:srgbClr val="000000"/>
      </a:dk1>
      <a:lt1>
        <a:sysClr val="window" lastClr="FFFFFF"/>
      </a:lt1>
      <a:dk2>
        <a:srgbClr val="2F4E88"/>
      </a:dk2>
      <a:lt2>
        <a:srgbClr val="727687"/>
      </a:lt2>
      <a:accent1>
        <a:srgbClr val="2F4E88"/>
      </a:accent1>
      <a:accent2>
        <a:srgbClr val="7C9BD5"/>
      </a:accent2>
      <a:accent3>
        <a:srgbClr val="A7AABD"/>
      </a:accent3>
      <a:accent4>
        <a:srgbClr val="727687"/>
      </a:accent4>
      <a:accent5>
        <a:srgbClr val="843444"/>
      </a:accent5>
      <a:accent6>
        <a:srgbClr val="BD6673"/>
      </a:accent6>
      <a:hlink>
        <a:srgbClr val="2998E3"/>
      </a:hlink>
      <a:folHlink>
        <a:srgbClr val="8C8C8C"/>
      </a:folHlink>
    </a:clrScheme>
    <a:fontScheme name="ACKOMAS">
      <a:majorFont>
        <a:latin typeface="Open Sans"/>
        <a:ea typeface=""/>
        <a:cs typeface=""/>
      </a:majorFont>
      <a:minorFont>
        <a:latin typeface="Open Sans"/>
        <a:ea typeface=""/>
        <a:cs typeface=""/>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7cee94-3726-47d8-b427-468fdd487620">
      <Terms xmlns="http://schemas.microsoft.com/office/infopath/2007/PartnerControls"/>
    </lcf76f155ced4ddcb4097134ff3c332f>
    <TaxCatchAll xmlns="25bd4cc9-ac0b-4b71-86a0-a5328a91d3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C2CB270AA0D84098691C65612B3E08" ma:contentTypeVersion="13" ma:contentTypeDescription="Crée un document." ma:contentTypeScope="" ma:versionID="4e43d7f84161740b669b7af78d569734">
  <xsd:schema xmlns:xsd="http://www.w3.org/2001/XMLSchema" xmlns:xs="http://www.w3.org/2001/XMLSchema" xmlns:p="http://schemas.microsoft.com/office/2006/metadata/properties" xmlns:ns2="077cee94-3726-47d8-b427-468fdd487620" xmlns:ns3="25bd4cc9-ac0b-4b71-86a0-a5328a91d396" targetNamespace="http://schemas.microsoft.com/office/2006/metadata/properties" ma:root="true" ma:fieldsID="b5611499c7023751099a36724ca1c07c" ns2:_="" ns3:_="">
    <xsd:import namespace="077cee94-3726-47d8-b427-468fdd487620"/>
    <xsd:import namespace="25bd4cc9-ac0b-4b71-86a0-a5328a91d3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cee94-3726-47d8-b427-468fdd4876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af777d36-c269-4b2f-966d-8074c529e8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bd4cc9-ac0b-4b71-86a0-a5328a91d39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56dc5b3-53a8-401e-8e5c-49a59b3af44d}" ma:internalName="TaxCatchAll" ma:showField="CatchAllData" ma:web="25bd4cc9-ac0b-4b71-86a0-a5328a91d3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A8DEC9-F694-4334-B70D-D3F7F72BD682}">
  <ds:schemaRefs>
    <ds:schemaRef ds:uri="http://purl.org/dc/terms/"/>
    <ds:schemaRef ds:uri="http://schemas.microsoft.com/office/2006/documentManagement/types"/>
    <ds:schemaRef ds:uri="http://schemas.microsoft.com/office/2006/metadata/properties"/>
    <ds:schemaRef ds:uri="1a20e697-556a-4f18-bfe0-780485b71d0c"/>
    <ds:schemaRef ds:uri="http://purl.org/dc/dcmitype/"/>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F79A52A1-8D1E-44AE-9C05-5AA33B92120A}"/>
</file>

<file path=customXml/itemProps3.xml><?xml version="1.0" encoding="utf-8"?>
<ds:datastoreItem xmlns:ds="http://schemas.openxmlformats.org/officeDocument/2006/customXml" ds:itemID="{7EB028A8-9C3D-46AA-9E36-191A42E184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5230</TotalTime>
  <Words>4795</Words>
  <Application>Microsoft Office PowerPoint</Application>
  <PresentationFormat>Grand écran</PresentationFormat>
  <Paragraphs>448</Paragraphs>
  <Slides>15</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Open Sans</vt:lpstr>
      <vt:lpstr>Poppins</vt:lpstr>
      <vt:lpstr>Wingdings</vt:lpstr>
      <vt:lpstr>Rétrospective</vt:lpstr>
      <vt:lpstr>Saisir directement ses données dans EUDAMED?</vt:lpstr>
      <vt:lpstr>Webinaires Ackomas Q1-2025 (2/8) Votre expert métier</vt:lpstr>
      <vt:lpstr>Webinaires Ackomas Q1-2025 (2/8) Vos webinaires sur Q1-2025 autour d’EUDAMED</vt:lpstr>
      <vt:lpstr>Webinaire 2/8 : Saisir directement ses données dans EUDAMED Objectifs du webinaire</vt:lpstr>
      <vt:lpstr>Webinaire 2/8 : Saisir directement ses données dans EUDAMED Conditions essentielles</vt:lpstr>
      <vt:lpstr>Webinaire 2/8 : Saisir directement ses données dans EUDAMED Quelques prérequis nécessaires à la saisie manuelle</vt:lpstr>
      <vt:lpstr>Webinaire 2/8 : Saisir directement ses données dans EUDAMED Etape 1 : S’inscrire sur la plateforme  EUDAMED</vt:lpstr>
      <vt:lpstr>Webinaire 2/8 : Saisir directement ses données dans EUDAMED Etape 2 : Saisir ses données dans EUDAMED (Exemple 1)</vt:lpstr>
      <vt:lpstr>Webinaire 2/8 : Saisir directement ses données dans EUDAMED Etape 2 : Saisir ses données dans EUDAMED (Exemple 2)</vt:lpstr>
      <vt:lpstr>Webinaire 2/8 : Saisir directement ses données dans EUDAMED Etape 2 : Modifier des données dans EUDAMED (Exemple 3)</vt:lpstr>
      <vt:lpstr>Webinaire 2/8 : Saisir directement ses données dans EUDAMED Etape 3 : Contrôler ses données dans EUDAMED (Exemple 3)</vt:lpstr>
      <vt:lpstr>Webinaire 2/8 : Saisir directement ses données dans EUDAMED Quelques retours d’expérience </vt:lpstr>
      <vt:lpstr>Webinaire 2/8 : Saisir manuellement ses données dans EUDAMED Pourquoi une telle solution n’est-elle généralement pas viable?</vt:lpstr>
      <vt:lpstr>Webinaire 2/8 : Saisir directement ses données dans EUDAMED Solutions alternatives à la saisie manuelle sur la plateforme EUDAMED</vt:lpstr>
      <vt:lpstr>Webinaire 2/8 : Saisir directement ses données dans EUDAMED 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ACKOMAS Système Qualité</dc:title>
  <dc:creator>s</dc:creator>
  <cp:lastModifiedBy>Jean-Philippe Joubert</cp:lastModifiedBy>
  <cp:revision>33</cp:revision>
  <cp:lastPrinted>2025-01-16T10:51:45Z</cp:lastPrinted>
  <dcterms:created xsi:type="dcterms:W3CDTF">2021-10-14T15:32:23Z</dcterms:created>
  <dcterms:modified xsi:type="dcterms:W3CDTF">2025-01-28T10:42:26Z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0x010100BCC2CB270AA0D84098691C65612B3E08</vt:lpwstr>
  </property>
  <property fmtid="{D5CDD505-2E9C-101B-9397-08002B2CF9AE}" pid="3" name="MediaServiceImageTags">
    <vt:lpwstr/>
  </property>
</Properties>
</file>